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6" r:id="rId5"/>
    <p:sldId id="325" r:id="rId6"/>
    <p:sldId id="259" r:id="rId7"/>
    <p:sldId id="261" r:id="rId8"/>
    <p:sldId id="260" r:id="rId9"/>
    <p:sldId id="267" r:id="rId10"/>
    <p:sldId id="317" r:id="rId11"/>
    <p:sldId id="318" r:id="rId12"/>
    <p:sldId id="367" r:id="rId13"/>
    <p:sldId id="310" r:id="rId14"/>
    <p:sldId id="311" r:id="rId15"/>
    <p:sldId id="262" r:id="rId16"/>
    <p:sldId id="330" r:id="rId17"/>
    <p:sldId id="329" r:id="rId18"/>
    <p:sldId id="319" r:id="rId19"/>
    <p:sldId id="331" r:id="rId20"/>
    <p:sldId id="332" r:id="rId21"/>
    <p:sldId id="333" r:id="rId22"/>
    <p:sldId id="334" r:id="rId23"/>
    <p:sldId id="335" r:id="rId24"/>
    <p:sldId id="336" r:id="rId25"/>
    <p:sldId id="337" r:id="rId26"/>
    <p:sldId id="370" r:id="rId27"/>
    <p:sldId id="320" r:id="rId28"/>
    <p:sldId id="321" r:id="rId29"/>
    <p:sldId id="264" r:id="rId30"/>
    <p:sldId id="270" r:id="rId31"/>
    <p:sldId id="322" r:id="rId32"/>
    <p:sldId id="324" r:id="rId33"/>
    <p:sldId id="323" r:id="rId34"/>
    <p:sldId id="283" r:id="rId35"/>
    <p:sldId id="282" r:id="rId36"/>
    <p:sldId id="284" r:id="rId37"/>
    <p:sldId id="280" r:id="rId38"/>
    <p:sldId id="313" r:id="rId39"/>
    <p:sldId id="314" r:id="rId40"/>
    <p:sldId id="315" r:id="rId41"/>
    <p:sldId id="316" r:id="rId42"/>
    <p:sldId id="369" r:id="rId43"/>
    <p:sldId id="273" r:id="rId44"/>
    <p:sldId id="338" r:id="rId45"/>
    <p:sldId id="339" r:id="rId46"/>
    <p:sldId id="274" r:id="rId47"/>
    <p:sldId id="271" r:id="rId48"/>
    <p:sldId id="275" r:id="rId49"/>
    <p:sldId id="281" r:id="rId50"/>
    <p:sldId id="277" r:id="rId51"/>
    <p:sldId id="365" r:id="rId52"/>
    <p:sldId id="366" r:id="rId53"/>
    <p:sldId id="368" r:id="rId54"/>
    <p:sldId id="298" r:id="rId55"/>
    <p:sldId id="299" r:id="rId56"/>
    <p:sldId id="276" r:id="rId57"/>
    <p:sldId id="300" r:id="rId58"/>
    <p:sldId id="301" r:id="rId59"/>
    <p:sldId id="302" r:id="rId60"/>
    <p:sldId id="304" r:id="rId61"/>
    <p:sldId id="303" r:id="rId62"/>
    <p:sldId id="305" r:id="rId63"/>
    <p:sldId id="309" r:id="rId64"/>
    <p:sldId id="306" r:id="rId65"/>
    <p:sldId id="307" r:id="rId66"/>
    <p:sldId id="308" r:id="rId67"/>
    <p:sldId id="371" r:id="rId68"/>
    <p:sldId id="268" r:id="rId69"/>
    <p:sldId id="269" r:id="rId70"/>
    <p:sldId id="272" r:id="rId71"/>
    <p:sldId id="278" r:id="rId72"/>
    <p:sldId id="288" r:id="rId73"/>
    <p:sldId id="285" r:id="rId74"/>
    <p:sldId id="289" r:id="rId75"/>
    <p:sldId id="340" r:id="rId76"/>
    <p:sldId id="290" r:id="rId77"/>
    <p:sldId id="341" r:id="rId78"/>
    <p:sldId id="346" r:id="rId79"/>
    <p:sldId id="342" r:id="rId80"/>
    <p:sldId id="344" r:id="rId81"/>
    <p:sldId id="343" r:id="rId82"/>
    <p:sldId id="345" r:id="rId83"/>
    <p:sldId id="291" r:id="rId84"/>
    <p:sldId id="347" r:id="rId85"/>
    <p:sldId id="292" r:id="rId86"/>
    <p:sldId id="348" r:id="rId87"/>
    <p:sldId id="349" r:id="rId88"/>
    <p:sldId id="350" r:id="rId89"/>
    <p:sldId id="293" r:id="rId90"/>
    <p:sldId id="294" r:id="rId91"/>
    <p:sldId id="295" r:id="rId92"/>
    <p:sldId id="351" r:id="rId93"/>
    <p:sldId id="352" r:id="rId94"/>
    <p:sldId id="353" r:id="rId95"/>
    <p:sldId id="354" r:id="rId96"/>
    <p:sldId id="296" r:id="rId97"/>
    <p:sldId id="297" r:id="rId98"/>
    <p:sldId id="287" r:id="rId99"/>
    <p:sldId id="355" r:id="rId100"/>
    <p:sldId id="286" r:id="rId101"/>
    <p:sldId id="356" r:id="rId102"/>
    <p:sldId id="357" r:id="rId103"/>
    <p:sldId id="358" r:id="rId104"/>
    <p:sldId id="359" r:id="rId105"/>
    <p:sldId id="360" r:id="rId106"/>
    <p:sldId id="361" r:id="rId107"/>
    <p:sldId id="364" r:id="rId108"/>
    <p:sldId id="362" r:id="rId109"/>
    <p:sldId id="363" r:id="rId1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83C6"/>
    <a:srgbClr val="FFFF99"/>
    <a:srgbClr val="FFFF9C"/>
    <a:srgbClr val="E2CFE7"/>
    <a:srgbClr val="EFD6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06" autoAdjust="0"/>
    <p:restoredTop sz="94660"/>
  </p:normalViewPr>
  <p:slideViewPr>
    <p:cSldViewPr snapToGrid="0">
      <p:cViewPr varScale="1">
        <p:scale>
          <a:sx n="89" d="100"/>
          <a:sy n="89" d="100"/>
        </p:scale>
        <p:origin x="20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5/26/2022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5/26/2022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5/26/2022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5/26/2022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5/26/2022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5/26/2022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5/26/2022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smtClean="0"/>
              <a:t>Window Form Application</a:t>
            </a:r>
            <a:endParaRPr lang="en-US" sz="7200" dirty="0"/>
          </a:p>
        </p:txBody>
      </p:sp>
      <p:sp>
        <p:nvSpPr>
          <p:cNvPr id="3" name="Subtitle 2"/>
          <p:cNvSpPr>
            <a:spLocks noGrp="1"/>
          </p:cNvSpPr>
          <p:nvPr>
            <p:ph type="subTitle" idx="1"/>
          </p:nvPr>
        </p:nvSpPr>
        <p:spPr/>
        <p:txBody>
          <a:bodyPr/>
          <a:lstStyle/>
          <a:p>
            <a:r>
              <a:rPr lang="en-US" dirty="0" smtClean="0"/>
              <a:t>Created by: </a:t>
            </a:r>
            <a:r>
              <a:rPr lang="en-US" dirty="0" err="1" smtClean="0"/>
              <a:t>M.Siddique</a:t>
            </a:r>
            <a:endParaRPr lang="en-US" dirty="0"/>
          </a:p>
        </p:txBody>
      </p:sp>
    </p:spTree>
    <p:extLst>
      <p:ext uri="{BB962C8B-B14F-4D97-AF65-F5344CB8AC3E}">
        <p14:creationId xmlns:p14="http://schemas.microsoft.com/office/powerpoint/2010/main" val="4088723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sz="2400" b="1" dirty="0"/>
              <a:t>Simple Window Form </a:t>
            </a:r>
            <a:r>
              <a:rPr lang="en-US" sz="2400" b="1" dirty="0" smtClean="0"/>
              <a:t>Application:</a:t>
            </a:r>
            <a:endParaRPr lang="en-US" sz="2400" dirty="0" smtClean="0">
              <a:latin typeface="Calibri (Body)"/>
            </a:endParaRPr>
          </a:p>
          <a:p>
            <a:r>
              <a:rPr lang="en-US" dirty="0" smtClean="0">
                <a:latin typeface="Calibri (Body)"/>
              </a:rPr>
              <a:t>New </a:t>
            </a:r>
            <a:r>
              <a:rPr lang="en-US" dirty="0">
                <a:latin typeface="Calibri (Body)"/>
              </a:rPr>
              <a:t>with Visual Studio </a:t>
            </a:r>
            <a:r>
              <a:rPr lang="en-US" dirty="0" smtClean="0">
                <a:latin typeface="Calibri (Body)"/>
              </a:rPr>
              <a:t>2005, </a:t>
            </a:r>
            <a:r>
              <a:rPr lang="en-US" dirty="0">
                <a:latin typeface="Calibri (Body)"/>
              </a:rPr>
              <a:t>the IDE separates the source code into three separate files</a:t>
            </a:r>
          </a:p>
          <a:p>
            <a:endParaRPr lang="en-US" dirty="0">
              <a:latin typeface="Calibri (Body)"/>
            </a:endParaRPr>
          </a:p>
          <a:p>
            <a:pPr lvl="1"/>
            <a:r>
              <a:rPr lang="en-US" sz="2000" dirty="0">
                <a:latin typeface="Calibri (Body)"/>
              </a:rPr>
              <a:t>Form1.cs:</a:t>
            </a:r>
            <a:r>
              <a:rPr lang="en-US" sz="2000" dirty="0">
                <a:latin typeface="Calibri (Body)"/>
                <a:cs typeface="Times New Roman" panose="02020603050405020304" pitchFamily="18" charset="0"/>
              </a:rPr>
              <a:t> </a:t>
            </a:r>
            <a:r>
              <a:rPr lang="en-US" sz="2000" dirty="0">
                <a:latin typeface="Calibri (Body)"/>
              </a:rPr>
              <a:t>Normally this is the only one you edit</a:t>
            </a:r>
          </a:p>
          <a:p>
            <a:pPr lvl="1"/>
            <a:r>
              <a:rPr lang="en-US" sz="2000" dirty="0">
                <a:latin typeface="Calibri (Body)"/>
              </a:rPr>
              <a:t>Form1.Designer.cs:</a:t>
            </a:r>
            <a:r>
              <a:rPr lang="en-US" sz="2000" dirty="0">
                <a:latin typeface="Calibri (Body)"/>
                <a:cs typeface="Times New Roman" panose="02020603050405020304" pitchFamily="18" charset="0"/>
              </a:rPr>
              <a:t> Holds the auto-generated code</a:t>
            </a:r>
            <a:endParaRPr lang="en-US" sz="2000" dirty="0">
              <a:latin typeface="Calibri (Body)"/>
            </a:endParaRPr>
          </a:p>
          <a:p>
            <a:pPr lvl="1"/>
            <a:r>
              <a:rPr lang="en-US" sz="2000" dirty="0">
                <a:latin typeface="Calibri (Body)"/>
              </a:rPr>
              <a:t>Program.cs:</a:t>
            </a:r>
            <a:r>
              <a:rPr lang="en-US" sz="2000" dirty="0">
                <a:latin typeface="Calibri (Body)"/>
                <a:cs typeface="Times New Roman" panose="02020603050405020304" pitchFamily="18" charset="0"/>
              </a:rPr>
              <a:t> </a:t>
            </a:r>
            <a:r>
              <a:rPr lang="en-US" sz="2000" dirty="0">
                <a:latin typeface="Calibri (Body)"/>
              </a:rPr>
              <a:t>Contains the Main( ) method, where execution always begins </a:t>
            </a:r>
          </a:p>
          <a:p>
            <a:pPr lvl="1"/>
            <a:endParaRPr lang="en-US" sz="2000" dirty="0">
              <a:latin typeface="Calibri (Body)"/>
            </a:endParaRPr>
          </a:p>
          <a:p>
            <a:r>
              <a:rPr lang="en-US" dirty="0">
                <a:latin typeface="Calibri (Body)"/>
              </a:rPr>
              <a:t>Form1.cs and Form1.Designer.cs both include partial class definitions for the Form1 class</a:t>
            </a:r>
          </a:p>
          <a:p>
            <a:pPr>
              <a:lnSpc>
                <a:spcPct val="150000"/>
              </a:lnSpc>
            </a:pPr>
            <a:endParaRPr lang="en-US" dirty="0"/>
          </a:p>
        </p:txBody>
      </p:sp>
    </p:spTree>
    <p:extLst>
      <p:ext uri="{BB962C8B-B14F-4D97-AF65-F5344CB8AC3E}">
        <p14:creationId xmlns:p14="http://schemas.microsoft.com/office/powerpoint/2010/main" val="1640677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a:xfrm>
            <a:off x="1097280" y="1598064"/>
            <a:ext cx="10217352" cy="4725824"/>
          </a:xfrm>
        </p:spPr>
        <p:txBody>
          <a:bodyPr>
            <a:normAutofit/>
          </a:bodyPr>
          <a:lstStyle/>
          <a:p>
            <a:pPr>
              <a:lnSpc>
                <a:spcPct val="150000"/>
              </a:lnSpc>
            </a:pPr>
            <a:r>
              <a:rPr lang="en-US" sz="2800" b="1" dirty="0"/>
              <a:t>Add dialog </a:t>
            </a:r>
            <a:r>
              <a:rPr lang="en-US" sz="2800" b="1" dirty="0" smtClean="0"/>
              <a:t>components:</a:t>
            </a:r>
          </a:p>
          <a:p>
            <a:pPr>
              <a:lnSpc>
                <a:spcPct val="150000"/>
              </a:lnSpc>
              <a:buFont typeface="Wingdings" panose="05000000000000000000" pitchFamily="2" charset="2"/>
              <a:buChar char="Ø"/>
            </a:pPr>
            <a:r>
              <a:rPr lang="en-US" sz="2200" dirty="0" smtClean="0"/>
              <a:t>Unlike a </a:t>
            </a:r>
            <a:r>
              <a:rPr lang="en-US" sz="2200" dirty="0"/>
              <a:t>control</a:t>
            </a:r>
            <a:r>
              <a:rPr lang="en-US" sz="2200" dirty="0" smtClean="0"/>
              <a:t>, adding </a:t>
            </a:r>
            <a:r>
              <a:rPr lang="en-US" sz="2200" dirty="0"/>
              <a:t>a component to your form </a:t>
            </a:r>
            <a:r>
              <a:rPr lang="en-US" sz="2200" dirty="0" smtClean="0"/>
              <a:t>doesn't add </a:t>
            </a:r>
            <a:r>
              <a:rPr lang="en-US" sz="2200" dirty="0"/>
              <a:t>a </a:t>
            </a:r>
            <a:r>
              <a:rPr lang="en-US" sz="2200" dirty="0" smtClean="0"/>
              <a:t>visible item</a:t>
            </a:r>
            <a:r>
              <a:rPr lang="en-US" sz="2200" dirty="0"/>
              <a:t>. Instead, it provides certain behaviors </a:t>
            </a:r>
            <a:r>
              <a:rPr lang="en-US" sz="2200" dirty="0" smtClean="0"/>
              <a:t>that you </a:t>
            </a:r>
            <a:r>
              <a:rPr lang="en-US" sz="2200" dirty="0"/>
              <a:t>can trigger with code</a:t>
            </a:r>
            <a:r>
              <a:rPr lang="en-US" sz="2200" dirty="0" smtClean="0"/>
              <a:t>. For </a:t>
            </a:r>
            <a:r>
              <a:rPr lang="en-US" sz="2200" dirty="0"/>
              <a:t>instance, it's a component that opens an Open File dialog box</a:t>
            </a:r>
            <a:r>
              <a:rPr lang="en-US" sz="2200" dirty="0" smtClean="0"/>
              <a:t>.</a:t>
            </a:r>
          </a:p>
          <a:p>
            <a:pPr>
              <a:lnSpc>
                <a:spcPct val="150000"/>
              </a:lnSpc>
              <a:buFont typeface="Wingdings" panose="05000000000000000000" pitchFamily="2" charset="2"/>
              <a:buChar char="Ø"/>
            </a:pPr>
            <a:r>
              <a:rPr lang="en-US" sz="2200" dirty="0" smtClean="0"/>
              <a:t>Open the Toolbox </a:t>
            </a:r>
            <a:r>
              <a:rPr lang="en-US" sz="2200" dirty="0"/>
              <a:t>and select the Dialogs group. </a:t>
            </a:r>
            <a:endParaRPr lang="en-US" sz="2200" dirty="0" smtClean="0"/>
          </a:p>
          <a:p>
            <a:pPr>
              <a:lnSpc>
                <a:spcPct val="150000"/>
              </a:lnSpc>
              <a:buFont typeface="Wingdings" panose="05000000000000000000" pitchFamily="2" charset="2"/>
              <a:buChar char="Ø"/>
            </a:pPr>
            <a:r>
              <a:rPr lang="en-US" sz="2200" dirty="0"/>
              <a:t>Double-click OpenFileDialog to add a component called openFileDialog1 to your </a:t>
            </a:r>
            <a:r>
              <a:rPr lang="en-US" sz="2200" dirty="0" smtClean="0"/>
              <a:t>form.</a:t>
            </a:r>
          </a:p>
          <a:p>
            <a:pPr>
              <a:lnSpc>
                <a:spcPct val="150000"/>
              </a:lnSpc>
            </a:pPr>
            <a:endParaRPr lang="en-US" sz="1800" b="1" dirty="0" smtClean="0"/>
          </a:p>
          <a:p>
            <a:pPr>
              <a:lnSpc>
                <a:spcPct val="150000"/>
              </a:lnSpc>
            </a:pPr>
            <a:endParaRPr lang="en-US" b="1" dirty="0"/>
          </a:p>
        </p:txBody>
      </p:sp>
    </p:spTree>
    <p:extLst>
      <p:ext uri="{BB962C8B-B14F-4D97-AF65-F5344CB8AC3E}">
        <p14:creationId xmlns:p14="http://schemas.microsoft.com/office/powerpoint/2010/main" val="24029616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a:xfrm>
            <a:off x="1097280" y="1598064"/>
            <a:ext cx="10217352" cy="4717278"/>
          </a:xfrm>
        </p:spPr>
        <p:txBody>
          <a:bodyPr>
            <a:normAutofit/>
          </a:bodyPr>
          <a:lstStyle/>
          <a:p>
            <a:pPr>
              <a:lnSpc>
                <a:spcPct val="150000"/>
              </a:lnSpc>
              <a:buFont typeface="Wingdings" panose="05000000000000000000" pitchFamily="2" charset="2"/>
              <a:buChar char="Ø"/>
            </a:pPr>
            <a:r>
              <a:rPr lang="en-US" sz="1800" dirty="0" smtClean="0"/>
              <a:t>Double-click </a:t>
            </a:r>
            <a:r>
              <a:rPr lang="en-US" sz="1800" dirty="0"/>
              <a:t>ColorDialog to add a component called colorDialog1</a:t>
            </a:r>
            <a:r>
              <a:rPr lang="en-US" sz="1800" dirty="0" smtClean="0"/>
              <a:t>. The components </a:t>
            </a:r>
            <a:r>
              <a:rPr lang="en-US" sz="1800" dirty="0"/>
              <a:t>appear at the bottom </a:t>
            </a:r>
            <a:r>
              <a:rPr lang="en-US" sz="1800" dirty="0" smtClean="0"/>
              <a:t>of Windows </a:t>
            </a:r>
            <a:r>
              <a:rPr lang="en-US" sz="1800" dirty="0"/>
              <a:t>Forms Designer as </a:t>
            </a:r>
            <a:r>
              <a:rPr lang="en-US" sz="1800" dirty="0" smtClean="0"/>
              <a:t>icons.</a:t>
            </a:r>
          </a:p>
          <a:p>
            <a:pPr>
              <a:lnSpc>
                <a:spcPct val="150000"/>
              </a:lnSpc>
              <a:buFont typeface="Wingdings" panose="05000000000000000000" pitchFamily="2" charset="2"/>
              <a:buChar char="Ø"/>
            </a:pPr>
            <a:endParaRPr lang="en-US" sz="1800" dirty="0"/>
          </a:p>
          <a:p>
            <a:pPr>
              <a:lnSpc>
                <a:spcPct val="150000"/>
              </a:lnSpc>
              <a:buFont typeface="Wingdings" panose="05000000000000000000" pitchFamily="2" charset="2"/>
              <a:buChar char="Ø"/>
            </a:pPr>
            <a:endParaRPr lang="en-US" sz="1800" dirty="0" smtClean="0"/>
          </a:p>
          <a:p>
            <a:pPr>
              <a:lnSpc>
                <a:spcPct val="150000"/>
              </a:lnSpc>
              <a:buFont typeface="Wingdings" panose="05000000000000000000" pitchFamily="2" charset="2"/>
              <a:buChar char="Ø"/>
            </a:pPr>
            <a:r>
              <a:rPr lang="en-US" sz="1800" dirty="0" smtClean="0"/>
              <a:t>Choose the </a:t>
            </a:r>
            <a:r>
              <a:rPr lang="en-US" sz="1800" dirty="0"/>
              <a:t>openFileDialog1 icon and set two properties</a:t>
            </a:r>
            <a:r>
              <a:rPr lang="en-US" sz="1800" dirty="0" smtClean="0"/>
              <a:t>:</a:t>
            </a:r>
          </a:p>
          <a:p>
            <a:pPr>
              <a:lnSpc>
                <a:spcPct val="150000"/>
              </a:lnSpc>
              <a:buFont typeface="Wingdings" panose="05000000000000000000" pitchFamily="2" charset="2"/>
              <a:buChar char="Ø"/>
            </a:pPr>
            <a:endParaRPr lang="en-US" sz="1800" dirty="0"/>
          </a:p>
          <a:p>
            <a:pPr>
              <a:lnSpc>
                <a:spcPct val="150000"/>
              </a:lnSpc>
              <a:buFont typeface="Wingdings" panose="05000000000000000000" pitchFamily="2" charset="2"/>
              <a:buChar char="Ø"/>
            </a:pPr>
            <a:r>
              <a:rPr lang="en-US" sz="1800" dirty="0" smtClean="0"/>
              <a:t>Set the Title </a:t>
            </a:r>
            <a:r>
              <a:rPr lang="en-US" sz="1800" dirty="0"/>
              <a:t>property to </a:t>
            </a:r>
            <a:r>
              <a:rPr lang="en-US" sz="1800" dirty="0" smtClean="0"/>
              <a:t>the following: </a:t>
            </a:r>
          </a:p>
          <a:p>
            <a:pPr marL="0" indent="0">
              <a:lnSpc>
                <a:spcPct val="150000"/>
              </a:lnSpc>
              <a:buNone/>
            </a:pPr>
            <a:r>
              <a:rPr lang="en-US" sz="1800" i="1" dirty="0" smtClean="0"/>
              <a:t>Select </a:t>
            </a:r>
            <a:r>
              <a:rPr lang="en-US" sz="1800" i="1" dirty="0"/>
              <a:t>a picture file </a:t>
            </a:r>
            <a:r>
              <a:rPr lang="en-US" sz="1800" i="1" dirty="0" smtClean="0"/>
              <a:t>The Filter </a:t>
            </a:r>
            <a:r>
              <a:rPr lang="en-US" sz="1800" i="1" dirty="0"/>
              <a:t>property settings specify </a:t>
            </a:r>
            <a:r>
              <a:rPr lang="en-US" sz="1800" i="1" dirty="0" smtClean="0"/>
              <a:t>the types </a:t>
            </a:r>
            <a:r>
              <a:rPr lang="en-US" sz="1800" i="1" dirty="0"/>
              <a:t>that </a:t>
            </a:r>
            <a:r>
              <a:rPr lang="en-US" sz="1800" i="1" dirty="0" smtClean="0"/>
              <a:t>the Select </a:t>
            </a:r>
            <a:r>
              <a:rPr lang="en-US" sz="1800" i="1" dirty="0"/>
              <a:t>a picture dialog box displays.</a:t>
            </a:r>
            <a:r>
              <a:rPr lang="en-US" sz="1800" dirty="0"/>
              <a:t> </a:t>
            </a:r>
            <a:endParaRPr lang="en-US" sz="1800" b="1" dirty="0" smtClean="0"/>
          </a:p>
          <a:p>
            <a:pPr>
              <a:lnSpc>
                <a:spcPct val="150000"/>
              </a:lnSpc>
            </a:pPr>
            <a:endParaRPr lang="en-US" b="1" dirty="0"/>
          </a:p>
        </p:txBody>
      </p:sp>
      <p:pic>
        <p:nvPicPr>
          <p:cNvPr id="4" name="Picture 3"/>
          <p:cNvPicPr>
            <a:picLocks noChangeAspect="1"/>
          </p:cNvPicPr>
          <p:nvPr/>
        </p:nvPicPr>
        <p:blipFill>
          <a:blip r:embed="rId2"/>
          <a:stretch>
            <a:fillRect/>
          </a:stretch>
        </p:blipFill>
        <p:spPr>
          <a:xfrm>
            <a:off x="1097280" y="2415530"/>
            <a:ext cx="9562745" cy="1266581"/>
          </a:xfrm>
          <a:prstGeom prst="rect">
            <a:avLst/>
          </a:prstGeom>
        </p:spPr>
      </p:pic>
      <p:pic>
        <p:nvPicPr>
          <p:cNvPr id="5" name="Picture 4"/>
          <p:cNvPicPr>
            <a:picLocks noChangeAspect="1"/>
          </p:cNvPicPr>
          <p:nvPr/>
        </p:nvPicPr>
        <p:blipFill>
          <a:blip r:embed="rId3"/>
          <a:stretch>
            <a:fillRect/>
          </a:stretch>
        </p:blipFill>
        <p:spPr>
          <a:xfrm>
            <a:off x="1097280" y="4236648"/>
            <a:ext cx="9562745" cy="845893"/>
          </a:xfrm>
          <a:prstGeom prst="rect">
            <a:avLst/>
          </a:prstGeom>
        </p:spPr>
      </p:pic>
    </p:spTree>
    <p:extLst>
      <p:ext uri="{BB962C8B-B14F-4D97-AF65-F5344CB8AC3E}">
        <p14:creationId xmlns:p14="http://schemas.microsoft.com/office/powerpoint/2010/main" val="31414339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a:xfrm>
            <a:off x="1097280" y="1598064"/>
            <a:ext cx="10217352" cy="4717278"/>
          </a:xfrm>
        </p:spPr>
        <p:txBody>
          <a:bodyPr>
            <a:normAutofit/>
          </a:bodyPr>
          <a:lstStyle/>
          <a:p>
            <a:pPr marL="0" indent="0">
              <a:lnSpc>
                <a:spcPct val="150000"/>
              </a:lnSpc>
              <a:buNone/>
            </a:pPr>
            <a:r>
              <a:rPr lang="en-US" sz="2400" b="1" dirty="0"/>
              <a:t>Add </a:t>
            </a:r>
            <a:r>
              <a:rPr lang="en-US" sz="2400" b="1" dirty="0" smtClean="0"/>
              <a:t>backend code to </a:t>
            </a:r>
            <a:r>
              <a:rPr lang="en-US" sz="2400" b="1" dirty="0"/>
              <a:t>the </a:t>
            </a:r>
            <a:r>
              <a:rPr lang="en-US" sz="2400" b="1" dirty="0" smtClean="0"/>
              <a:t>picture viewer App:</a:t>
            </a:r>
          </a:p>
          <a:p>
            <a:pPr marL="0" indent="0">
              <a:lnSpc>
                <a:spcPct val="150000"/>
              </a:lnSpc>
              <a:buNone/>
            </a:pPr>
            <a:r>
              <a:rPr lang="en-US" dirty="0"/>
              <a:t>Add event handlers for your </a:t>
            </a:r>
            <a:r>
              <a:rPr lang="en-US" dirty="0" smtClean="0"/>
              <a:t>controls:</a:t>
            </a:r>
          </a:p>
          <a:p>
            <a:pPr marL="0" indent="0">
              <a:lnSpc>
                <a:spcPct val="150000"/>
              </a:lnSpc>
              <a:buNone/>
            </a:pPr>
            <a:r>
              <a:rPr lang="en-US" dirty="0"/>
              <a:t>In </a:t>
            </a:r>
            <a:r>
              <a:rPr lang="en-US" dirty="0" smtClean="0"/>
              <a:t>the Windows </a:t>
            </a:r>
            <a:r>
              <a:rPr lang="en-US" dirty="0"/>
              <a:t>Forms Designer, double-click </a:t>
            </a:r>
            <a:r>
              <a:rPr lang="en-US" dirty="0" smtClean="0"/>
              <a:t>the Show </a:t>
            </a:r>
            <a:r>
              <a:rPr lang="en-US" dirty="0"/>
              <a:t>a picture button. You can instead select the Show a picture button on </a:t>
            </a:r>
            <a:r>
              <a:rPr lang="en-US" dirty="0" smtClean="0"/>
              <a:t>the form, and </a:t>
            </a:r>
            <a:r>
              <a:rPr lang="en-US" dirty="0"/>
              <a:t>then press </a:t>
            </a:r>
            <a:r>
              <a:rPr lang="en-US" dirty="0" smtClean="0"/>
              <a:t>Enter. </a:t>
            </a:r>
            <a:r>
              <a:rPr lang="en-US" b="1" dirty="0" smtClean="0"/>
              <a:t>Or </a:t>
            </a:r>
            <a:r>
              <a:rPr lang="en-US" dirty="0" smtClean="0"/>
              <a:t>Set click Event name and press Enter.</a:t>
            </a:r>
            <a:endParaRPr lang="en-US" sz="2400" b="1" dirty="0" smtClean="0"/>
          </a:p>
          <a:p>
            <a:pPr>
              <a:lnSpc>
                <a:spcPct val="150000"/>
              </a:lnSpc>
              <a:buFont typeface="Wingdings" panose="05000000000000000000" pitchFamily="2" charset="2"/>
              <a:buChar char="Ø"/>
            </a:pPr>
            <a:endParaRPr lang="en-US" b="1" dirty="0"/>
          </a:p>
        </p:txBody>
      </p:sp>
    </p:spTree>
    <p:extLst>
      <p:ext uri="{BB962C8B-B14F-4D97-AF65-F5344CB8AC3E}">
        <p14:creationId xmlns:p14="http://schemas.microsoft.com/office/powerpoint/2010/main" val="16839437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a:xfrm>
            <a:off x="1097280" y="1598064"/>
            <a:ext cx="10217352" cy="4717278"/>
          </a:xfrm>
        </p:spPr>
        <p:txBody>
          <a:bodyPr>
            <a:normAutofit/>
          </a:bodyPr>
          <a:lstStyle/>
          <a:p>
            <a:pPr marL="0" indent="0">
              <a:lnSpc>
                <a:spcPct val="150000"/>
              </a:lnSpc>
              <a:buNone/>
            </a:pPr>
            <a:r>
              <a:rPr lang="en-US" sz="2400" b="1" dirty="0"/>
              <a:t>B</a:t>
            </a:r>
            <a:r>
              <a:rPr lang="en-US" sz="2400" b="1" dirty="0" smtClean="0"/>
              <a:t>ackend code for Show Picture Button:</a:t>
            </a:r>
          </a:p>
        </p:txBody>
      </p:sp>
      <p:pic>
        <p:nvPicPr>
          <p:cNvPr id="6" name="Picture 5"/>
          <p:cNvPicPr>
            <a:picLocks noChangeAspect="1"/>
          </p:cNvPicPr>
          <p:nvPr/>
        </p:nvPicPr>
        <p:blipFill>
          <a:blip r:embed="rId2"/>
          <a:stretch>
            <a:fillRect/>
          </a:stretch>
        </p:blipFill>
        <p:spPr>
          <a:xfrm>
            <a:off x="1097280" y="2281377"/>
            <a:ext cx="8166694" cy="3939962"/>
          </a:xfrm>
          <a:prstGeom prst="rect">
            <a:avLst/>
          </a:prstGeom>
        </p:spPr>
      </p:pic>
    </p:spTree>
    <p:extLst>
      <p:ext uri="{BB962C8B-B14F-4D97-AF65-F5344CB8AC3E}">
        <p14:creationId xmlns:p14="http://schemas.microsoft.com/office/powerpoint/2010/main" val="35802815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a:xfrm>
            <a:off x="1097280" y="1598064"/>
            <a:ext cx="10217352" cy="4717278"/>
          </a:xfrm>
        </p:spPr>
        <p:txBody>
          <a:bodyPr>
            <a:normAutofit/>
          </a:bodyPr>
          <a:lstStyle/>
          <a:p>
            <a:pPr marL="0" indent="0">
              <a:lnSpc>
                <a:spcPct val="150000"/>
              </a:lnSpc>
              <a:buNone/>
            </a:pPr>
            <a:r>
              <a:rPr lang="en-US" sz="2400" b="1" dirty="0"/>
              <a:t>B</a:t>
            </a:r>
            <a:r>
              <a:rPr lang="en-US" sz="2400" b="1" dirty="0" smtClean="0"/>
              <a:t>ackend code for Clear the Picture Button:</a:t>
            </a:r>
          </a:p>
        </p:txBody>
      </p:sp>
      <p:pic>
        <p:nvPicPr>
          <p:cNvPr id="4" name="Picture 3"/>
          <p:cNvPicPr>
            <a:picLocks noChangeAspect="1"/>
          </p:cNvPicPr>
          <p:nvPr/>
        </p:nvPicPr>
        <p:blipFill>
          <a:blip r:embed="rId2"/>
          <a:stretch>
            <a:fillRect/>
          </a:stretch>
        </p:blipFill>
        <p:spPr>
          <a:xfrm>
            <a:off x="1097280" y="2398893"/>
            <a:ext cx="10265030" cy="2880610"/>
          </a:xfrm>
          <a:prstGeom prst="rect">
            <a:avLst/>
          </a:prstGeom>
        </p:spPr>
      </p:pic>
    </p:spTree>
    <p:extLst>
      <p:ext uri="{BB962C8B-B14F-4D97-AF65-F5344CB8AC3E}">
        <p14:creationId xmlns:p14="http://schemas.microsoft.com/office/powerpoint/2010/main" val="16605270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a:xfrm>
            <a:off x="1097280" y="1598064"/>
            <a:ext cx="10217352" cy="4717278"/>
          </a:xfrm>
        </p:spPr>
        <p:txBody>
          <a:bodyPr>
            <a:normAutofit/>
          </a:bodyPr>
          <a:lstStyle/>
          <a:p>
            <a:pPr marL="0" indent="0">
              <a:lnSpc>
                <a:spcPct val="150000"/>
              </a:lnSpc>
              <a:buNone/>
            </a:pPr>
            <a:r>
              <a:rPr lang="en-US" sz="2400" b="1" dirty="0"/>
              <a:t>B</a:t>
            </a:r>
            <a:r>
              <a:rPr lang="en-US" sz="2400" b="1" dirty="0" smtClean="0"/>
              <a:t>ackend code for Set Background color Button:</a:t>
            </a:r>
          </a:p>
        </p:txBody>
      </p:sp>
      <p:pic>
        <p:nvPicPr>
          <p:cNvPr id="5" name="Picture 4"/>
          <p:cNvPicPr>
            <a:picLocks noChangeAspect="1"/>
          </p:cNvPicPr>
          <p:nvPr/>
        </p:nvPicPr>
        <p:blipFill>
          <a:blip r:embed="rId2"/>
          <a:stretch>
            <a:fillRect/>
          </a:stretch>
        </p:blipFill>
        <p:spPr>
          <a:xfrm>
            <a:off x="1097280" y="2453586"/>
            <a:ext cx="10607959" cy="3711262"/>
          </a:xfrm>
          <a:prstGeom prst="rect">
            <a:avLst/>
          </a:prstGeom>
        </p:spPr>
      </p:pic>
    </p:spTree>
    <p:extLst>
      <p:ext uri="{BB962C8B-B14F-4D97-AF65-F5344CB8AC3E}">
        <p14:creationId xmlns:p14="http://schemas.microsoft.com/office/powerpoint/2010/main" val="1623926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a:xfrm>
            <a:off x="1097280" y="1598064"/>
            <a:ext cx="10217352" cy="4717278"/>
          </a:xfrm>
        </p:spPr>
        <p:txBody>
          <a:bodyPr>
            <a:normAutofit/>
          </a:bodyPr>
          <a:lstStyle/>
          <a:p>
            <a:pPr marL="0" indent="0">
              <a:lnSpc>
                <a:spcPct val="150000"/>
              </a:lnSpc>
              <a:buNone/>
            </a:pPr>
            <a:r>
              <a:rPr lang="en-US" sz="2400" b="1" dirty="0"/>
              <a:t>B</a:t>
            </a:r>
            <a:r>
              <a:rPr lang="en-US" sz="2400" b="1" dirty="0" smtClean="0"/>
              <a:t>ackend code for close Button to close the Application:</a:t>
            </a:r>
          </a:p>
          <a:p>
            <a:pPr marL="0" indent="0">
              <a:lnSpc>
                <a:spcPct val="150000"/>
              </a:lnSpc>
              <a:buNone/>
            </a:pPr>
            <a:endParaRPr lang="en-US" sz="2400" b="1" dirty="0" smtClean="0"/>
          </a:p>
        </p:txBody>
      </p:sp>
      <p:pic>
        <p:nvPicPr>
          <p:cNvPr id="5" name="Picture 4"/>
          <p:cNvPicPr>
            <a:picLocks noChangeAspect="1"/>
          </p:cNvPicPr>
          <p:nvPr/>
        </p:nvPicPr>
        <p:blipFill>
          <a:blip r:embed="rId2"/>
          <a:stretch>
            <a:fillRect/>
          </a:stretch>
        </p:blipFill>
        <p:spPr>
          <a:xfrm>
            <a:off x="1097280" y="2548375"/>
            <a:ext cx="10386960" cy="2034716"/>
          </a:xfrm>
          <a:prstGeom prst="rect">
            <a:avLst/>
          </a:prstGeom>
        </p:spPr>
      </p:pic>
    </p:spTree>
    <p:extLst>
      <p:ext uri="{BB962C8B-B14F-4D97-AF65-F5344CB8AC3E}">
        <p14:creationId xmlns:p14="http://schemas.microsoft.com/office/powerpoint/2010/main" val="34938755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a:xfrm>
            <a:off x="1097280" y="1598064"/>
            <a:ext cx="10217352" cy="4717278"/>
          </a:xfrm>
        </p:spPr>
        <p:txBody>
          <a:bodyPr>
            <a:normAutofit/>
          </a:bodyPr>
          <a:lstStyle/>
          <a:p>
            <a:pPr marL="0" indent="0">
              <a:lnSpc>
                <a:spcPct val="150000"/>
              </a:lnSpc>
              <a:buNone/>
            </a:pPr>
            <a:r>
              <a:rPr lang="en-US" sz="2400" b="1" dirty="0"/>
              <a:t>B</a:t>
            </a:r>
            <a:r>
              <a:rPr lang="en-US" sz="2400" b="1" dirty="0" smtClean="0"/>
              <a:t>ackend code for Stretch the image while check box is Check:</a:t>
            </a:r>
          </a:p>
          <a:p>
            <a:pPr marL="0" indent="0">
              <a:lnSpc>
                <a:spcPct val="150000"/>
              </a:lnSpc>
              <a:buNone/>
            </a:pPr>
            <a:endParaRPr lang="en-US" sz="2400" b="1" dirty="0" smtClean="0"/>
          </a:p>
          <a:p>
            <a:pPr marL="0" indent="0">
              <a:lnSpc>
                <a:spcPct val="150000"/>
              </a:lnSpc>
              <a:buNone/>
            </a:pPr>
            <a:endParaRPr lang="en-US" sz="2400" b="1" dirty="0" smtClean="0"/>
          </a:p>
        </p:txBody>
      </p:sp>
      <p:pic>
        <p:nvPicPr>
          <p:cNvPr id="4" name="Picture 3"/>
          <p:cNvPicPr>
            <a:picLocks noChangeAspect="1"/>
          </p:cNvPicPr>
          <p:nvPr/>
        </p:nvPicPr>
        <p:blipFill>
          <a:blip r:embed="rId2"/>
          <a:stretch>
            <a:fillRect/>
          </a:stretch>
        </p:blipFill>
        <p:spPr>
          <a:xfrm>
            <a:off x="1097280" y="2370088"/>
            <a:ext cx="9449619" cy="3673158"/>
          </a:xfrm>
          <a:prstGeom prst="rect">
            <a:avLst/>
          </a:prstGeom>
        </p:spPr>
      </p:pic>
    </p:spTree>
    <p:extLst>
      <p:ext uri="{BB962C8B-B14F-4D97-AF65-F5344CB8AC3E}">
        <p14:creationId xmlns:p14="http://schemas.microsoft.com/office/powerpoint/2010/main" val="29009871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a:xfrm>
            <a:off x="1097280" y="1598064"/>
            <a:ext cx="10217352" cy="4717278"/>
          </a:xfrm>
        </p:spPr>
        <p:txBody>
          <a:bodyPr>
            <a:normAutofit/>
          </a:bodyPr>
          <a:lstStyle/>
          <a:p>
            <a:pPr marL="0" indent="0">
              <a:lnSpc>
                <a:spcPct val="150000"/>
              </a:lnSpc>
              <a:buNone/>
            </a:pPr>
            <a:r>
              <a:rPr lang="en-US" sz="2400" b="1" dirty="0" smtClean="0"/>
              <a:t>Output:</a:t>
            </a:r>
          </a:p>
        </p:txBody>
      </p:sp>
      <p:pic>
        <p:nvPicPr>
          <p:cNvPr id="4" name="Picture 3"/>
          <p:cNvPicPr>
            <a:picLocks noChangeAspect="1"/>
          </p:cNvPicPr>
          <p:nvPr/>
        </p:nvPicPr>
        <p:blipFill>
          <a:blip r:embed="rId2"/>
          <a:stretch>
            <a:fillRect/>
          </a:stretch>
        </p:blipFill>
        <p:spPr>
          <a:xfrm>
            <a:off x="3283973" y="2134992"/>
            <a:ext cx="5685013" cy="4023709"/>
          </a:xfrm>
          <a:prstGeom prst="rect">
            <a:avLst/>
          </a:prstGeom>
        </p:spPr>
      </p:pic>
    </p:spTree>
    <p:extLst>
      <p:ext uri="{BB962C8B-B14F-4D97-AF65-F5344CB8AC3E}">
        <p14:creationId xmlns:p14="http://schemas.microsoft.com/office/powerpoint/2010/main" val="40107586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Task:</a:t>
            </a:r>
            <a:endParaRPr lang="en-US" dirty="0"/>
          </a:p>
        </p:txBody>
      </p:sp>
      <p:sp>
        <p:nvSpPr>
          <p:cNvPr id="3" name="Content Placeholder 2"/>
          <p:cNvSpPr>
            <a:spLocks noGrp="1"/>
          </p:cNvSpPr>
          <p:nvPr>
            <p:ph idx="1"/>
          </p:nvPr>
        </p:nvSpPr>
        <p:spPr>
          <a:xfrm>
            <a:off x="1097280" y="1598064"/>
            <a:ext cx="10217352" cy="4717278"/>
          </a:xfrm>
        </p:spPr>
        <p:txBody>
          <a:bodyPr>
            <a:normAutofit/>
          </a:bodyPr>
          <a:lstStyle/>
          <a:p>
            <a:pPr marL="0" indent="0">
              <a:lnSpc>
                <a:spcPct val="100000"/>
              </a:lnSpc>
              <a:buNone/>
            </a:pPr>
            <a:endParaRPr lang="en-US" sz="4000" b="1" dirty="0" smtClean="0"/>
          </a:p>
          <a:p>
            <a:pPr marL="0" indent="0">
              <a:lnSpc>
                <a:spcPct val="100000"/>
              </a:lnSpc>
              <a:buNone/>
            </a:pPr>
            <a:r>
              <a:rPr lang="en-US" sz="4000" b="1" dirty="0" smtClean="0"/>
              <a:t>Make a Calculator Application</a:t>
            </a:r>
          </a:p>
          <a:p>
            <a:pPr marL="0" indent="0">
              <a:lnSpc>
                <a:spcPct val="100000"/>
              </a:lnSpc>
              <a:buNone/>
            </a:pPr>
            <a:r>
              <a:rPr lang="en-US" sz="4000" b="1" dirty="0" smtClean="0"/>
              <a:t>Make a Quiz Application</a:t>
            </a:r>
          </a:p>
        </p:txBody>
      </p:sp>
    </p:spTree>
    <p:extLst>
      <p:ext uri="{BB962C8B-B14F-4D97-AF65-F5344CB8AC3E}">
        <p14:creationId xmlns:p14="http://schemas.microsoft.com/office/powerpoint/2010/main" val="3721656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78175"/>
          </a:xfrm>
        </p:spPr>
        <p:txBody>
          <a:bodyPr/>
          <a:lstStyle/>
          <a:p>
            <a:endParaRPr lang="en-US" dirty="0"/>
          </a:p>
        </p:txBody>
      </p:sp>
      <p:sp>
        <p:nvSpPr>
          <p:cNvPr id="3" name="Content Placeholder 2"/>
          <p:cNvSpPr>
            <a:spLocks noGrp="1"/>
          </p:cNvSpPr>
          <p:nvPr>
            <p:ph idx="1"/>
          </p:nvPr>
        </p:nvSpPr>
        <p:spPr>
          <a:xfrm>
            <a:off x="1097280" y="1683521"/>
            <a:ext cx="10058400" cy="4185573"/>
          </a:xfrm>
        </p:spPr>
        <p:txBody>
          <a:bodyPr>
            <a:normAutofit/>
          </a:bodyPr>
          <a:lstStyle/>
          <a:p>
            <a:pPr>
              <a:lnSpc>
                <a:spcPct val="150000"/>
              </a:lnSpc>
            </a:pPr>
            <a:r>
              <a:rPr lang="en-US" sz="2800" b="1" dirty="0" smtClean="0"/>
              <a:t>Solution Explorer Window</a:t>
            </a:r>
            <a:r>
              <a:rPr lang="en-US" dirty="0" smtClean="0"/>
              <a:t>:</a:t>
            </a:r>
          </a:p>
          <a:p>
            <a:pPr>
              <a:lnSpc>
                <a:spcPct val="150000"/>
              </a:lnSpc>
            </a:pPr>
            <a:endParaRPr lang="en-US" dirty="0"/>
          </a:p>
        </p:txBody>
      </p:sp>
      <p:pic>
        <p:nvPicPr>
          <p:cNvPr id="4" name="Picture 14" descr="Fig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558" y="2452643"/>
            <a:ext cx="4751606" cy="382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16"/>
          <p:cNvSpPr>
            <a:spLocks noChangeArrowheads="1"/>
          </p:cNvSpPr>
          <p:nvPr/>
        </p:nvSpPr>
        <p:spPr bwMode="auto">
          <a:xfrm>
            <a:off x="7030889" y="3474207"/>
            <a:ext cx="2743200" cy="1524000"/>
          </a:xfrm>
          <a:prstGeom prst="wedgeEllipseCallout">
            <a:avLst>
              <a:gd name="adj1" fmla="val -93463"/>
              <a:gd name="adj2" fmla="val 25940"/>
            </a:avLst>
          </a:prstGeom>
          <a:solidFill>
            <a:srgbClr val="00B0F0"/>
          </a:solidFill>
          <a:ln w="9525">
            <a:solidFill>
              <a:schemeClr val="tx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dirty="0">
                <a:latin typeface="Times New Roman" panose="02020603050405020304" pitchFamily="18" charset="0"/>
              </a:rPr>
              <a:t>Expand Form1.cs node to reveal the Form1.Designer.cs file</a:t>
            </a:r>
          </a:p>
        </p:txBody>
      </p:sp>
    </p:spTree>
    <p:extLst>
      <p:ext uri="{BB962C8B-B14F-4D97-AF65-F5344CB8AC3E}">
        <p14:creationId xmlns:p14="http://schemas.microsoft.com/office/powerpoint/2010/main" val="3309222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78175"/>
          </a:xfrm>
        </p:spPr>
        <p:txBody>
          <a:bodyPr/>
          <a:lstStyle/>
          <a:p>
            <a:r>
              <a:rPr lang="en-US" dirty="0" smtClean="0"/>
              <a:t>Working with visual Studio:</a:t>
            </a:r>
            <a:endParaRPr lang="en-US" dirty="0"/>
          </a:p>
        </p:txBody>
      </p:sp>
      <p:sp>
        <p:nvSpPr>
          <p:cNvPr id="3" name="Content Placeholder 2"/>
          <p:cNvSpPr>
            <a:spLocks noGrp="1"/>
          </p:cNvSpPr>
          <p:nvPr>
            <p:ph idx="1"/>
          </p:nvPr>
        </p:nvSpPr>
        <p:spPr>
          <a:xfrm>
            <a:off x="1097280" y="1683521"/>
            <a:ext cx="10058400" cy="4657458"/>
          </a:xfrm>
        </p:spPr>
        <p:txBody>
          <a:bodyPr>
            <a:normAutofit/>
          </a:bodyPr>
          <a:lstStyle/>
          <a:p>
            <a:r>
              <a:rPr lang="en-US" sz="2200" dirty="0"/>
              <a:t>In Visual Studio, you work in terms </a:t>
            </a:r>
            <a:r>
              <a:rPr lang="en-US" sz="2200" dirty="0" smtClean="0"/>
              <a:t>of </a:t>
            </a:r>
            <a:r>
              <a:rPr lang="en-US" sz="2200" dirty="0"/>
              <a:t>source files, projects &amp; </a:t>
            </a:r>
            <a:r>
              <a:rPr lang="en-US" sz="2200" dirty="0" smtClean="0"/>
              <a:t>solutions</a:t>
            </a:r>
            <a:endParaRPr lang="en-US" sz="2200" dirty="0"/>
          </a:p>
          <a:p>
            <a:pPr>
              <a:lnSpc>
                <a:spcPct val="100000"/>
              </a:lnSpc>
              <a:buFont typeface="Wingdings" panose="05000000000000000000" pitchFamily="2" charset="2"/>
              <a:buChar char="Ø"/>
            </a:pPr>
            <a:r>
              <a:rPr lang="en-US" sz="2200" dirty="0"/>
              <a:t>Source files contain code</a:t>
            </a:r>
          </a:p>
          <a:p>
            <a:pPr lvl="1">
              <a:lnSpc>
                <a:spcPct val="100000"/>
              </a:lnSpc>
            </a:pPr>
            <a:r>
              <a:rPr lang="en-US" sz="1900" dirty="0"/>
              <a:t>end in .</a:t>
            </a:r>
            <a:r>
              <a:rPr lang="en-US" sz="1900" dirty="0" err="1"/>
              <a:t>cs</a:t>
            </a:r>
            <a:r>
              <a:rPr lang="en-US" sz="1900" dirty="0"/>
              <a:t>, .</a:t>
            </a:r>
            <a:r>
              <a:rPr lang="en-US" sz="1900" dirty="0" err="1"/>
              <a:t>vb</a:t>
            </a:r>
            <a:r>
              <a:rPr lang="en-US" sz="1900" dirty="0"/>
              <a:t>, etc.</a:t>
            </a:r>
          </a:p>
          <a:p>
            <a:pPr>
              <a:lnSpc>
                <a:spcPct val="100000"/>
              </a:lnSpc>
              <a:buFont typeface="Wingdings" panose="05000000000000000000" pitchFamily="2" charset="2"/>
              <a:buChar char="Ø"/>
            </a:pPr>
            <a:r>
              <a:rPr lang="en-US" sz="2200" dirty="0"/>
              <a:t>Project files represent 1 assembly</a:t>
            </a:r>
          </a:p>
          <a:p>
            <a:pPr lvl="1">
              <a:lnSpc>
                <a:spcPct val="100000"/>
              </a:lnSpc>
            </a:pPr>
            <a:r>
              <a:rPr lang="en-US" sz="1900" dirty="0"/>
              <a:t>used by VS to keep track of source files</a:t>
            </a:r>
          </a:p>
          <a:p>
            <a:pPr lvl="1">
              <a:lnSpc>
                <a:spcPct val="100000"/>
              </a:lnSpc>
            </a:pPr>
            <a:r>
              <a:rPr lang="en-US" sz="1900" dirty="0"/>
              <a:t>all source files must be in the same language</a:t>
            </a:r>
          </a:p>
          <a:p>
            <a:pPr lvl="1">
              <a:lnSpc>
                <a:spcPct val="100000"/>
              </a:lnSpc>
            </a:pPr>
            <a:r>
              <a:rPr lang="en-US" sz="1900" dirty="0"/>
              <a:t>end in .</a:t>
            </a:r>
            <a:r>
              <a:rPr lang="en-US" sz="1900" dirty="0" err="1"/>
              <a:t>csproj</a:t>
            </a:r>
            <a:r>
              <a:rPr lang="en-US" sz="1900" dirty="0"/>
              <a:t>, .</a:t>
            </a:r>
            <a:r>
              <a:rPr lang="en-US" sz="1900" dirty="0" err="1"/>
              <a:t>vbproj</a:t>
            </a:r>
            <a:r>
              <a:rPr lang="en-US" sz="1900" dirty="0"/>
              <a:t>, etc.</a:t>
            </a:r>
          </a:p>
          <a:p>
            <a:pPr lvl="1">
              <a:lnSpc>
                <a:spcPct val="100000"/>
              </a:lnSpc>
            </a:pPr>
            <a:endParaRPr lang="en-US" sz="1900" dirty="0"/>
          </a:p>
          <a:p>
            <a:pPr>
              <a:lnSpc>
                <a:spcPct val="100000"/>
              </a:lnSpc>
              <a:buFont typeface="Wingdings" panose="05000000000000000000" pitchFamily="2" charset="2"/>
              <a:buChar char="Ø"/>
            </a:pPr>
            <a:r>
              <a:rPr lang="en-US" sz="2200" dirty="0"/>
              <a:t>Solution (*.</a:t>
            </a:r>
            <a:r>
              <a:rPr lang="en-US" sz="2200" dirty="0" err="1"/>
              <a:t>sln</a:t>
            </a:r>
            <a:r>
              <a:rPr lang="en-US" sz="2200" dirty="0"/>
              <a:t>) files keep track of projects</a:t>
            </a:r>
          </a:p>
          <a:p>
            <a:pPr lvl="1">
              <a:lnSpc>
                <a:spcPct val="100000"/>
              </a:lnSpc>
            </a:pPr>
            <a:r>
              <a:rPr lang="en-US" sz="1900" dirty="0"/>
              <a:t>so you can work on multiple projects</a:t>
            </a:r>
          </a:p>
          <a:p>
            <a:pPr>
              <a:lnSpc>
                <a:spcPct val="150000"/>
              </a:lnSpc>
            </a:pPr>
            <a:endParaRPr lang="en-US" dirty="0"/>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8716" y="1795877"/>
            <a:ext cx="1506964" cy="4432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6611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Imp Window Form Properties</a:t>
            </a:r>
            <a:endParaRPr lang="en-US" b="1" dirty="0"/>
          </a:p>
        </p:txBody>
      </p:sp>
      <p:graphicFrame>
        <p:nvGraphicFramePr>
          <p:cNvPr id="4" name="Group 281"/>
          <p:cNvGraphicFramePr>
            <a:graphicFrameLocks/>
          </p:cNvGraphicFramePr>
          <p:nvPr>
            <p:extLst>
              <p:ext uri="{D42A27DB-BD31-4B8C-83A1-F6EECF244321}">
                <p14:modId xmlns:p14="http://schemas.microsoft.com/office/powerpoint/2010/main" val="1551637033"/>
              </p:ext>
            </p:extLst>
          </p:nvPr>
        </p:nvGraphicFramePr>
        <p:xfrm>
          <a:off x="1745273" y="1916115"/>
          <a:ext cx="8229600" cy="4145280"/>
        </p:xfrm>
        <a:graphic>
          <a:graphicData uri="http://schemas.openxmlformats.org/drawingml/2006/table">
            <a:tbl>
              <a:tblPr/>
              <a:tblGrid>
                <a:gridCol w="1685925"/>
                <a:gridCol w="6543675"/>
              </a:tblGrid>
              <a:tr h="139700">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000066"/>
                          </a:solidFill>
                          <a:effectLst/>
                          <a:latin typeface="Calibri (Body)"/>
                          <a:cs typeface="Times New Roman" panose="02020603050405020304" pitchFamily="18" charset="0"/>
                        </a:rPr>
                        <a:t>Name </a:t>
                      </a:r>
                      <a:endParaRPr kumimoji="0" lang="en-US" sz="2000" b="0" i="0" u="none" strike="noStrike" cap="none" normalizeH="0" baseline="0" dirty="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EFF7"/>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000066"/>
                          </a:solidFill>
                          <a:effectLst/>
                          <a:latin typeface="Calibri (Body)"/>
                          <a:cs typeface="Times New Roman" panose="02020603050405020304" pitchFamily="18" charset="0"/>
                        </a:rPr>
                        <a:t>Description </a:t>
                      </a:r>
                      <a:endParaRPr kumimoji="0" lang="en-US" sz="2000" b="0" i="0" u="none" strike="noStrike" cap="none" normalizeH="0" baseline="0" dirty="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EFF7"/>
                    </a:solidFill>
                  </a:tcPr>
                </a:tc>
              </a:tr>
              <a:tr h="141288">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BackColor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Overridden.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139700">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BackgroundImage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Gets or sets the background image displayed in the control</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228600">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CancelButton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Gets or sets the button control that is clicked when the user presses the ESC key.</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227013">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Enabled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Body)"/>
                          <a:cs typeface="Times New Roman" panose="02020603050405020304" pitchFamily="18" charset="0"/>
                        </a:rPr>
                        <a:t>Gets or sets a value indicating whether the control can respond to user interaction.(Inherited from Control.)</a:t>
                      </a:r>
                      <a:endParaRPr kumimoji="0" lang="en-US" sz="2000" b="0" i="0" u="none" strike="noStrike" cap="none" normalizeH="0" baseline="0" dirty="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227013">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Font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Body)"/>
                          <a:cs typeface="Times New Roman" panose="02020603050405020304" pitchFamily="18" charset="0"/>
                        </a:rPr>
                        <a:t>Gets or sets the font of the text displayed by the control.(Inherited from Control.)</a:t>
                      </a:r>
                      <a:endParaRPr kumimoji="0" lang="en-US" sz="2000" b="0" i="0" u="none" strike="noStrike" cap="none" normalizeH="0" baseline="0" dirty="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227013">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ForeColor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Gets or sets the foreground color of the control.(Inherited from Control.)</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139700">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FormBorderStyle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Body)"/>
                          <a:cs typeface="Times New Roman" panose="02020603050405020304" pitchFamily="18" charset="0"/>
                        </a:rPr>
                        <a:t>Gets or sets the border style of the form.</a:t>
                      </a:r>
                      <a:endParaRPr kumimoji="0" lang="en-US" sz="2000" b="0" i="0" u="none" strike="noStrike" cap="none" normalizeH="0" baseline="0" dirty="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227013">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Height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Gets or sets the height of the control.(Inherited from Control.)</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141288">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Icon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Gets or sets the icon for the form.</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314325">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Left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Gets or sets the distance, in pixels, between the left edge of the control and the left edge of its container's client area.(Inherited from Control.)</a:t>
                      </a:r>
                      <a:endParaRPr kumimoji="0" lang="en-US" sz="2000" b="0" i="0" u="none" strike="noStrike" cap="none" normalizeH="0" baseline="0" smtClean="0">
                        <a:ln>
                          <a:noFill/>
                        </a:ln>
                        <a:solidFill>
                          <a:schemeClr val="tx1"/>
                        </a:solidFill>
                        <a:effectLst/>
                        <a:latin typeface="Calibri (Body)"/>
                      </a:endParaRP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314325">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MaximizeBox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Body)"/>
                          <a:cs typeface="Times New Roman" panose="02020603050405020304" pitchFamily="18" charset="0"/>
                        </a:rPr>
                        <a:t>Gets or sets a value indicating whether the </a:t>
                      </a:r>
                      <a:r>
                        <a:rPr kumimoji="0" lang="en-US" sz="1200" b="1" i="0" u="none" strike="noStrike" cap="none" normalizeH="0" baseline="0" dirty="0" smtClean="0">
                          <a:ln>
                            <a:noFill/>
                          </a:ln>
                          <a:solidFill>
                            <a:srgbClr val="000000"/>
                          </a:solidFill>
                          <a:effectLst/>
                          <a:latin typeface="Calibri (Body)"/>
                          <a:cs typeface="Times New Roman" panose="02020603050405020304" pitchFamily="18" charset="0"/>
                        </a:rPr>
                        <a:t>Maximize</a:t>
                      </a:r>
                      <a:r>
                        <a:rPr kumimoji="0" lang="en-US" sz="1200" b="0" i="0" u="none" strike="noStrike" cap="none" normalizeH="0" baseline="0" dirty="0" smtClean="0">
                          <a:ln>
                            <a:noFill/>
                          </a:ln>
                          <a:solidFill>
                            <a:srgbClr val="000000"/>
                          </a:solidFill>
                          <a:effectLst/>
                          <a:latin typeface="Calibri (Body)"/>
                          <a:cs typeface="Times New Roman" panose="02020603050405020304" pitchFamily="18" charset="0"/>
                        </a:rPr>
                        <a:t> button is displayed in the caption bar of the form.</a:t>
                      </a:r>
                      <a:endParaRPr kumimoji="0" lang="en-US" sz="2000" b="0" i="0" u="none" strike="noStrike" cap="none" normalizeH="0" baseline="0" dirty="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bl>
          </a:graphicData>
        </a:graphic>
      </p:graphicFrame>
    </p:spTree>
    <p:extLst>
      <p:ext uri="{BB962C8B-B14F-4D97-AF65-F5344CB8AC3E}">
        <p14:creationId xmlns:p14="http://schemas.microsoft.com/office/powerpoint/2010/main" val="2221839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Imp Window Form Properties</a:t>
            </a:r>
            <a:endParaRPr lang="en-US" b="1" dirty="0"/>
          </a:p>
        </p:txBody>
      </p:sp>
      <p:graphicFrame>
        <p:nvGraphicFramePr>
          <p:cNvPr id="5" name="Group 282"/>
          <p:cNvGraphicFramePr>
            <a:graphicFrameLocks noGrp="1"/>
          </p:cNvGraphicFramePr>
          <p:nvPr>
            <p:ph idx="1"/>
            <p:extLst>
              <p:ext uri="{D42A27DB-BD31-4B8C-83A1-F6EECF244321}">
                <p14:modId xmlns:p14="http://schemas.microsoft.com/office/powerpoint/2010/main" val="357238236"/>
              </p:ext>
            </p:extLst>
          </p:nvPr>
        </p:nvGraphicFramePr>
        <p:xfrm>
          <a:off x="1212696" y="1978233"/>
          <a:ext cx="6845988" cy="4044635"/>
        </p:xfrm>
        <a:graphic>
          <a:graphicData uri="http://schemas.openxmlformats.org/drawingml/2006/table">
            <a:tbl>
              <a:tblPr/>
              <a:tblGrid>
                <a:gridCol w="1142084"/>
                <a:gridCol w="5703904"/>
              </a:tblGrid>
              <a:tr h="265113">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000066"/>
                          </a:solidFill>
                          <a:effectLst/>
                          <a:latin typeface="Calibri (Body)"/>
                          <a:cs typeface="Times New Roman" panose="02020603050405020304" pitchFamily="18" charset="0"/>
                        </a:rPr>
                        <a:t>Name </a:t>
                      </a:r>
                      <a:endParaRPr kumimoji="0" lang="en-US" sz="2000" b="0" i="0" u="none" strike="noStrike" cap="none" normalizeH="0" baseline="0" dirty="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EFF7"/>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000066"/>
                          </a:solidFill>
                          <a:effectLst/>
                          <a:latin typeface="Calibri (Body)"/>
                          <a:cs typeface="Times New Roman" panose="02020603050405020304" pitchFamily="18" charset="0"/>
                        </a:rPr>
                        <a:t>Description </a:t>
                      </a:r>
                      <a:endParaRPr kumimoji="0" lang="en-US" sz="2000" b="0" i="0" u="none" strike="noStrike" cap="none" normalizeH="0" baseline="0" dirty="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EFF7"/>
                    </a:solidFill>
                  </a:tcPr>
                </a:tc>
              </a:tr>
              <a:tr h="395288">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MaximumSize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Body)"/>
                          <a:cs typeface="Times New Roman" panose="02020603050405020304" pitchFamily="18" charset="0"/>
                        </a:rPr>
                        <a:t>Overridden. Gets the maximum size the form can be resized to.</a:t>
                      </a:r>
                      <a:endParaRPr kumimoji="0" lang="en-US" sz="2000" b="0" i="0" u="none" strike="noStrike" cap="none" normalizeH="0" baseline="0" dirty="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395288">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MinimizeBox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Body)"/>
                          <a:cs typeface="Times New Roman" panose="02020603050405020304" pitchFamily="18" charset="0"/>
                        </a:rPr>
                        <a:t>Gets or sets a value indicating whether the </a:t>
                      </a:r>
                      <a:r>
                        <a:rPr kumimoji="0" lang="en-US" sz="1200" b="1" i="0" u="none" strike="noStrike" cap="none" normalizeH="0" baseline="0" dirty="0" smtClean="0">
                          <a:ln>
                            <a:noFill/>
                          </a:ln>
                          <a:solidFill>
                            <a:srgbClr val="000000"/>
                          </a:solidFill>
                          <a:effectLst/>
                          <a:latin typeface="Calibri (Body)"/>
                          <a:cs typeface="Times New Roman" panose="02020603050405020304" pitchFamily="18" charset="0"/>
                        </a:rPr>
                        <a:t>Minimize</a:t>
                      </a:r>
                      <a:r>
                        <a:rPr kumimoji="0" lang="en-US" sz="1200" b="0" i="0" u="none" strike="noStrike" cap="none" normalizeH="0" baseline="0" dirty="0" smtClean="0">
                          <a:ln>
                            <a:noFill/>
                          </a:ln>
                          <a:solidFill>
                            <a:srgbClr val="000000"/>
                          </a:solidFill>
                          <a:effectLst/>
                          <a:latin typeface="Calibri (Body)"/>
                          <a:cs typeface="Times New Roman" panose="02020603050405020304" pitchFamily="18" charset="0"/>
                        </a:rPr>
                        <a:t> button is displayed in the caption bar of the form.</a:t>
                      </a:r>
                      <a:endParaRPr kumimoji="0" lang="en-US" sz="2000" b="0" i="0" u="none" strike="noStrike" cap="none" normalizeH="0" baseline="0" dirty="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395288">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MinimumSize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Overridden. Gets or sets the minimum size the form can be resized to.</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296863">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Name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Body)"/>
                          <a:cs typeface="Times New Roman" panose="02020603050405020304" pitchFamily="18" charset="0"/>
                        </a:rPr>
                        <a:t>Gets or sets the name of the control.</a:t>
                      </a:r>
                      <a:endParaRPr kumimoji="0" lang="en-US" sz="2000" b="0" i="0" u="none" strike="noStrike" cap="none" normalizeH="0" baseline="0" dirty="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242888">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Size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Body)"/>
                          <a:cs typeface="Times New Roman" panose="02020603050405020304" pitchFamily="18" charset="0"/>
                        </a:rPr>
                        <a:t>Gets or sets the size of the form.</a:t>
                      </a:r>
                      <a:endParaRPr kumimoji="0" lang="en-US" sz="2000" b="0" i="0" u="none" strike="noStrike" cap="none" normalizeH="0" baseline="0" dirty="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242888">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StartPosition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Gets or sets the starting position of the form at run time.</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242888">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Tag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Gets or sets the object that contains data about the control.</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244475">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Text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Display Text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458788">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Visible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Gets or sets a value indicating whether the control is displayed</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395288">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Width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Gets or sets the width of the control</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242888">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Body)"/>
                          <a:cs typeface="Times New Roman" panose="02020603050405020304" pitchFamily="18" charset="0"/>
                        </a:rPr>
                        <a:t>WindowState </a:t>
                      </a:r>
                      <a:endParaRPr kumimoji="0" lang="en-US" sz="20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Body)"/>
                          <a:cs typeface="Times New Roman" panose="02020603050405020304" pitchFamily="18" charset="0"/>
                        </a:rPr>
                        <a:t>Gets or sets the form's window state.</a:t>
                      </a:r>
                      <a:endParaRPr kumimoji="0" lang="en-US" sz="2000" b="0" i="0" u="none" strike="noStrike" cap="none" normalizeH="0" baseline="0" dirty="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bl>
          </a:graphicData>
        </a:graphic>
      </p:graphicFrame>
      <p:sp>
        <p:nvSpPr>
          <p:cNvPr id="4" name="Rectangle 4"/>
          <p:cNvSpPr>
            <a:spLocks noChangeArrowheads="1"/>
          </p:cNvSpPr>
          <p:nvPr/>
        </p:nvSpPr>
        <p:spPr bwMode="blackWhite">
          <a:xfrm>
            <a:off x="8280876" y="2294428"/>
            <a:ext cx="3503775" cy="1263166"/>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2562" tIns="92075" rIns="182562" bIns="92075">
            <a:spAutoFit/>
          </a:bodyPr>
          <a:lstStyle>
            <a:lvl1pPr marL="9525" indent="-9525" defTabSz="960438">
              <a:tabLst>
                <a:tab pos="1143000" algn="l"/>
                <a:tab pos="1485900" algn="l"/>
                <a:tab pos="1828800" algn="l"/>
                <a:tab pos="2228850" algn="l"/>
              </a:tabLst>
              <a:defRPr sz="2400">
                <a:solidFill>
                  <a:schemeClr val="tx1"/>
                </a:solidFill>
                <a:latin typeface="Times New Roman" panose="02020603050405020304" pitchFamily="18" charset="0"/>
              </a:defRPr>
            </a:lvl1pPr>
            <a:lvl2pPr marL="817563" indent="-241300" defTabSz="960438">
              <a:tabLst>
                <a:tab pos="1143000" algn="l"/>
                <a:tab pos="1485900" algn="l"/>
                <a:tab pos="1828800" algn="l"/>
                <a:tab pos="2228850" algn="l"/>
              </a:tabLst>
              <a:defRPr sz="2400">
                <a:solidFill>
                  <a:schemeClr val="tx1"/>
                </a:solidFill>
                <a:latin typeface="Times New Roman" panose="02020603050405020304" pitchFamily="18" charset="0"/>
              </a:defRPr>
            </a:lvl2pPr>
            <a:lvl3pPr marL="931863" defTabSz="960438">
              <a:tabLst>
                <a:tab pos="1143000" algn="l"/>
                <a:tab pos="1485900" algn="l"/>
                <a:tab pos="1828800" algn="l"/>
                <a:tab pos="2228850" algn="l"/>
              </a:tabLst>
              <a:defRPr sz="2400">
                <a:solidFill>
                  <a:schemeClr val="tx1"/>
                </a:solidFill>
                <a:latin typeface="Times New Roman" panose="02020603050405020304" pitchFamily="18" charset="0"/>
              </a:defRPr>
            </a:lvl3pPr>
            <a:lvl4pPr marL="1320800" defTabSz="960438">
              <a:tabLst>
                <a:tab pos="1143000" algn="l"/>
                <a:tab pos="1485900" algn="l"/>
                <a:tab pos="1828800" algn="l"/>
                <a:tab pos="2228850" algn="l"/>
              </a:tabLst>
              <a:defRPr sz="2400">
                <a:solidFill>
                  <a:schemeClr val="tx1"/>
                </a:solidFill>
                <a:latin typeface="Times New Roman" panose="02020603050405020304" pitchFamily="18" charset="0"/>
              </a:defRPr>
            </a:lvl4pPr>
            <a:lvl5pPr marL="1439863" defTabSz="960438">
              <a:tabLst>
                <a:tab pos="1143000" algn="l"/>
                <a:tab pos="1485900" algn="l"/>
                <a:tab pos="1828800" algn="l"/>
                <a:tab pos="2228850" algn="l"/>
              </a:tabLst>
              <a:defRPr sz="2400">
                <a:solidFill>
                  <a:schemeClr val="tx1"/>
                </a:solidFill>
                <a:latin typeface="Times New Roman" panose="02020603050405020304" pitchFamily="18" charset="0"/>
              </a:defRPr>
            </a:lvl5pPr>
            <a:lvl6pPr marL="1897063" defTabSz="960438" eaLnBrk="0" fontAlgn="base" hangingPunct="0">
              <a:spcBef>
                <a:spcPct val="0"/>
              </a:spcBef>
              <a:spcAft>
                <a:spcPct val="0"/>
              </a:spcAft>
              <a:tabLst>
                <a:tab pos="1143000" algn="l"/>
                <a:tab pos="1485900" algn="l"/>
                <a:tab pos="1828800" algn="l"/>
                <a:tab pos="2228850" algn="l"/>
              </a:tabLst>
              <a:defRPr sz="2400">
                <a:solidFill>
                  <a:schemeClr val="tx1"/>
                </a:solidFill>
                <a:latin typeface="Times New Roman" panose="02020603050405020304" pitchFamily="18" charset="0"/>
              </a:defRPr>
            </a:lvl6pPr>
            <a:lvl7pPr marL="2354263" defTabSz="960438" eaLnBrk="0" fontAlgn="base" hangingPunct="0">
              <a:spcBef>
                <a:spcPct val="0"/>
              </a:spcBef>
              <a:spcAft>
                <a:spcPct val="0"/>
              </a:spcAft>
              <a:tabLst>
                <a:tab pos="1143000" algn="l"/>
                <a:tab pos="1485900" algn="l"/>
                <a:tab pos="1828800" algn="l"/>
                <a:tab pos="2228850" algn="l"/>
              </a:tabLst>
              <a:defRPr sz="2400">
                <a:solidFill>
                  <a:schemeClr val="tx1"/>
                </a:solidFill>
                <a:latin typeface="Times New Roman" panose="02020603050405020304" pitchFamily="18" charset="0"/>
              </a:defRPr>
            </a:lvl7pPr>
            <a:lvl8pPr marL="2811463" defTabSz="960438" eaLnBrk="0" fontAlgn="base" hangingPunct="0">
              <a:spcBef>
                <a:spcPct val="0"/>
              </a:spcBef>
              <a:spcAft>
                <a:spcPct val="0"/>
              </a:spcAft>
              <a:tabLst>
                <a:tab pos="1143000" algn="l"/>
                <a:tab pos="1485900" algn="l"/>
                <a:tab pos="1828800" algn="l"/>
                <a:tab pos="2228850" algn="l"/>
              </a:tabLst>
              <a:defRPr sz="2400">
                <a:solidFill>
                  <a:schemeClr val="tx1"/>
                </a:solidFill>
                <a:latin typeface="Times New Roman" panose="02020603050405020304" pitchFamily="18" charset="0"/>
              </a:defRPr>
            </a:lvl8pPr>
            <a:lvl9pPr marL="3268663" defTabSz="960438" eaLnBrk="0" fontAlgn="base" hangingPunct="0">
              <a:spcBef>
                <a:spcPct val="0"/>
              </a:spcBef>
              <a:spcAft>
                <a:spcPct val="0"/>
              </a:spcAft>
              <a:tabLst>
                <a:tab pos="1143000" algn="l"/>
                <a:tab pos="1485900" algn="l"/>
                <a:tab pos="1828800" algn="l"/>
                <a:tab pos="2228850" algn="l"/>
              </a:tabLst>
              <a:defRPr sz="2400">
                <a:solidFill>
                  <a:schemeClr val="tx1"/>
                </a:solidFill>
                <a:latin typeface="Times New Roman" panose="02020603050405020304" pitchFamily="18" charset="0"/>
              </a:defRPr>
            </a:lvl9pPr>
          </a:lstStyle>
          <a:p>
            <a:r>
              <a:rPr lang="en-US" altLang="en-US" sz="1400" dirty="0">
                <a:solidFill>
                  <a:srgbClr val="0066CC"/>
                </a:solidFill>
                <a:latin typeface="Courier New" panose="02070309020205020404" pitchFamily="49" charset="0"/>
              </a:rPr>
              <a:t>Form1  form;</a:t>
            </a:r>
          </a:p>
          <a:p>
            <a:r>
              <a:rPr lang="en-US" altLang="en-US" sz="1400" dirty="0">
                <a:solidFill>
                  <a:srgbClr val="0066CC"/>
                </a:solidFill>
                <a:latin typeface="Courier New" panose="02070309020205020404" pitchFamily="49" charset="0"/>
              </a:rPr>
              <a:t>form = new Form1();</a:t>
            </a:r>
          </a:p>
          <a:p>
            <a:r>
              <a:rPr lang="en-US" altLang="en-US" sz="1400" dirty="0" err="1">
                <a:solidFill>
                  <a:srgbClr val="0066CC"/>
                </a:solidFill>
                <a:latin typeface="Courier New" panose="02070309020205020404" pitchFamily="49" charset="0"/>
              </a:rPr>
              <a:t>form.WindowState</a:t>
            </a:r>
            <a:r>
              <a:rPr lang="en-US" altLang="en-US" sz="1400" dirty="0">
                <a:solidFill>
                  <a:srgbClr val="0066CC"/>
                </a:solidFill>
                <a:latin typeface="Courier New" panose="02070309020205020404" pitchFamily="49" charset="0"/>
              </a:rPr>
              <a:t> = </a:t>
            </a:r>
            <a:r>
              <a:rPr lang="en-US" altLang="en-US" sz="1400" dirty="0" err="1">
                <a:solidFill>
                  <a:srgbClr val="0066CC"/>
                </a:solidFill>
                <a:latin typeface="Courier New" panose="02070309020205020404" pitchFamily="49" charset="0"/>
              </a:rPr>
              <a:t>FormWindowState.Maximized</a:t>
            </a:r>
            <a:r>
              <a:rPr lang="en-US" altLang="en-US" sz="1400" dirty="0">
                <a:solidFill>
                  <a:srgbClr val="0066CC"/>
                </a:solidFill>
                <a:latin typeface="Courier New" panose="02070309020205020404" pitchFamily="49" charset="0"/>
              </a:rPr>
              <a:t>;</a:t>
            </a:r>
          </a:p>
          <a:p>
            <a:r>
              <a:rPr lang="en-US" altLang="en-US" sz="1400" dirty="0" err="1">
                <a:solidFill>
                  <a:srgbClr val="0066CC"/>
                </a:solidFill>
                <a:latin typeface="Courier New" panose="02070309020205020404" pitchFamily="49" charset="0"/>
              </a:rPr>
              <a:t>form.Show</a:t>
            </a:r>
            <a:r>
              <a:rPr lang="en-US" altLang="en-US" sz="1400" dirty="0">
                <a:solidFill>
                  <a:srgbClr val="0066CC"/>
                </a:solidFill>
                <a:latin typeface="Courier New" panose="02070309020205020404" pitchFamily="49" charset="0"/>
              </a:rPr>
              <a:t>();</a:t>
            </a:r>
          </a:p>
        </p:txBody>
      </p:sp>
    </p:spTree>
    <p:extLst>
      <p:ext uri="{BB962C8B-B14F-4D97-AF65-F5344CB8AC3E}">
        <p14:creationId xmlns:p14="http://schemas.microsoft.com/office/powerpoint/2010/main" val="3749449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Window Form Controls:</a:t>
            </a:r>
            <a:endParaRPr lang="en-US" b="1" dirty="0"/>
          </a:p>
        </p:txBody>
      </p:sp>
      <p:sp>
        <p:nvSpPr>
          <p:cNvPr id="3" name="Content Placeholder 2"/>
          <p:cNvSpPr>
            <a:spLocks noGrp="1"/>
          </p:cNvSpPr>
          <p:nvPr>
            <p:ph idx="1"/>
          </p:nvPr>
        </p:nvSpPr>
        <p:spPr/>
        <p:txBody>
          <a:bodyPr/>
          <a:lstStyle/>
          <a:p>
            <a:pPr>
              <a:spcBef>
                <a:spcPct val="50000"/>
              </a:spcBef>
              <a:buFont typeface="Wingdings" panose="05000000000000000000" pitchFamily="2" charset="2"/>
              <a:buChar char="Ø"/>
            </a:pPr>
            <a:r>
              <a:rPr lang="en-US" dirty="0" smtClean="0">
                <a:latin typeface="Calibri (Body)"/>
              </a:rPr>
              <a:t> Controls </a:t>
            </a:r>
            <a:r>
              <a:rPr lang="en-US" dirty="0">
                <a:latin typeface="Calibri (Body)"/>
              </a:rPr>
              <a:t>are all classes</a:t>
            </a:r>
          </a:p>
          <a:p>
            <a:pPr lvl="1">
              <a:spcBef>
                <a:spcPct val="50000"/>
              </a:spcBef>
              <a:buFont typeface="Arial" panose="020B0604020202020204" pitchFamily="34" charset="0"/>
              <a:buChar char="•"/>
            </a:pPr>
            <a:r>
              <a:rPr lang="en-US" sz="2000" dirty="0" smtClean="0">
                <a:latin typeface="Calibri (Body)"/>
              </a:rPr>
              <a:t>Button</a:t>
            </a:r>
            <a:r>
              <a:rPr lang="en-US" sz="2000" dirty="0">
                <a:latin typeface="Calibri (Body)"/>
              </a:rPr>
              <a:t>, Label, TextBox, ComboBox, </a:t>
            </a:r>
            <a:r>
              <a:rPr lang="en-US" sz="2000" dirty="0" err="1">
                <a:latin typeface="Calibri (Body)"/>
              </a:rPr>
              <a:t>MainMenu</a:t>
            </a:r>
            <a:r>
              <a:rPr lang="en-US" sz="2000" dirty="0">
                <a:latin typeface="Calibri (Body)"/>
              </a:rPr>
              <a:t>, ListBox, CheckBox, </a:t>
            </a:r>
            <a:r>
              <a:rPr lang="en-US" sz="2000" dirty="0" err="1">
                <a:latin typeface="Calibri (Body)"/>
              </a:rPr>
              <a:t>RadioButton</a:t>
            </a:r>
            <a:r>
              <a:rPr lang="en-US" sz="2000" dirty="0">
                <a:latin typeface="Calibri (Body)"/>
              </a:rPr>
              <a:t>, and </a:t>
            </a:r>
            <a:r>
              <a:rPr lang="en-US" sz="2000" dirty="0" err="1">
                <a:latin typeface="Calibri (Body)"/>
              </a:rPr>
              <a:t>MonthCalendar</a:t>
            </a:r>
            <a:r>
              <a:rPr lang="en-US" sz="2000" dirty="0">
                <a:latin typeface="Calibri (Body)"/>
              </a:rPr>
              <a:t>  </a:t>
            </a:r>
          </a:p>
          <a:p>
            <a:pPr lvl="1">
              <a:spcBef>
                <a:spcPct val="50000"/>
              </a:spcBef>
              <a:buFont typeface="Arial" panose="020B0604020202020204" pitchFamily="34" charset="0"/>
              <a:buChar char="•"/>
            </a:pPr>
            <a:endParaRPr lang="en-US" sz="2000" dirty="0">
              <a:latin typeface="Calibri (Body)"/>
            </a:endParaRPr>
          </a:p>
          <a:p>
            <a:pPr>
              <a:spcBef>
                <a:spcPct val="50000"/>
              </a:spcBef>
              <a:buFont typeface="Wingdings" panose="05000000000000000000" pitchFamily="2" charset="2"/>
              <a:buChar char="Ø"/>
            </a:pPr>
            <a:r>
              <a:rPr lang="en-US" dirty="0" smtClean="0">
                <a:latin typeface="Calibri (Body)"/>
              </a:rPr>
              <a:t> Each </a:t>
            </a:r>
            <a:r>
              <a:rPr lang="en-US" dirty="0">
                <a:latin typeface="Calibri (Body)"/>
              </a:rPr>
              <a:t>comes with its own predefined properties and methods </a:t>
            </a:r>
          </a:p>
          <a:p>
            <a:pPr>
              <a:spcBef>
                <a:spcPct val="50000"/>
              </a:spcBef>
              <a:buFont typeface="Wingdings" panose="05000000000000000000" pitchFamily="2" charset="2"/>
              <a:buChar char="Ø"/>
            </a:pPr>
            <a:endParaRPr lang="en-US" dirty="0">
              <a:latin typeface="Calibri (Body)"/>
            </a:endParaRPr>
          </a:p>
          <a:p>
            <a:pPr>
              <a:spcBef>
                <a:spcPct val="50000"/>
              </a:spcBef>
              <a:buFont typeface="Wingdings" panose="05000000000000000000" pitchFamily="2" charset="2"/>
              <a:buChar char="Ø"/>
            </a:pPr>
            <a:r>
              <a:rPr lang="en-US" dirty="0" smtClean="0">
                <a:latin typeface="Calibri (Body)"/>
              </a:rPr>
              <a:t> Each </a:t>
            </a:r>
            <a:r>
              <a:rPr lang="en-US" dirty="0">
                <a:latin typeface="Calibri (Body)"/>
              </a:rPr>
              <a:t>fires events </a:t>
            </a:r>
          </a:p>
          <a:p>
            <a:pPr>
              <a:spcBef>
                <a:spcPct val="50000"/>
              </a:spcBef>
              <a:buFont typeface="Wingdings" panose="05000000000000000000" pitchFamily="2" charset="2"/>
              <a:buChar char="Ø"/>
            </a:pPr>
            <a:endParaRPr lang="en-US" dirty="0">
              <a:latin typeface="Calibri (Body)"/>
            </a:endParaRPr>
          </a:p>
          <a:p>
            <a:pPr>
              <a:spcBef>
                <a:spcPct val="50000"/>
              </a:spcBef>
              <a:buFont typeface="Wingdings" panose="05000000000000000000" pitchFamily="2" charset="2"/>
              <a:buChar char="Ø"/>
            </a:pPr>
            <a:r>
              <a:rPr lang="en-US" dirty="0" smtClean="0">
                <a:latin typeface="Calibri (Body)"/>
              </a:rPr>
              <a:t> Each </a:t>
            </a:r>
            <a:r>
              <a:rPr lang="en-US" dirty="0">
                <a:latin typeface="Calibri (Body)"/>
              </a:rPr>
              <a:t>is derived from the </a:t>
            </a:r>
            <a:r>
              <a:rPr lang="en-US" b="1" dirty="0" err="1">
                <a:latin typeface="Calibri (Body)"/>
              </a:rPr>
              <a:t>System.Windows.Forms.Control</a:t>
            </a:r>
            <a:r>
              <a:rPr lang="en-US" dirty="0">
                <a:latin typeface="Calibri (Body)"/>
              </a:rPr>
              <a:t> class </a:t>
            </a:r>
          </a:p>
          <a:p>
            <a:endParaRPr lang="en-US" dirty="0"/>
          </a:p>
        </p:txBody>
      </p:sp>
    </p:spTree>
    <p:extLst>
      <p:ext uri="{BB962C8B-B14F-4D97-AF65-F5344CB8AC3E}">
        <p14:creationId xmlns:p14="http://schemas.microsoft.com/office/powerpoint/2010/main" val="100878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6590" y="258586"/>
            <a:ext cx="10058400" cy="1298063"/>
          </a:xfrm>
        </p:spPr>
        <p:txBody>
          <a:bodyPr/>
          <a:lstStyle/>
          <a:p>
            <a:r>
              <a:rPr lang="en-US" b="1" dirty="0" smtClean="0"/>
              <a:t>Window Form Controls:</a:t>
            </a:r>
            <a:endParaRPr lang="en-US" b="1" dirty="0"/>
          </a:p>
        </p:txBody>
      </p:sp>
      <p:sp>
        <p:nvSpPr>
          <p:cNvPr id="3" name="Rectangle 2"/>
          <p:cNvSpPr/>
          <p:nvPr/>
        </p:nvSpPr>
        <p:spPr>
          <a:xfrm>
            <a:off x="1136591" y="1602978"/>
            <a:ext cx="10810430" cy="4585871"/>
          </a:xfrm>
          <a:prstGeom prst="rect">
            <a:avLst/>
          </a:prstGeom>
        </p:spPr>
        <p:txBody>
          <a:bodyPr wrap="square">
            <a:spAutoFit/>
          </a:bodyPr>
          <a:lstStyle/>
          <a:p>
            <a:pPr>
              <a:lnSpc>
                <a:spcPct val="150000"/>
              </a:lnSpc>
            </a:pPr>
            <a:r>
              <a:rPr lang="en-US" sz="2800" b="1" dirty="0" smtClean="0"/>
              <a:t>Button</a:t>
            </a:r>
          </a:p>
          <a:p>
            <a:pPr>
              <a:lnSpc>
                <a:spcPct val="150000"/>
              </a:lnSpc>
            </a:pPr>
            <a:r>
              <a:rPr lang="en-US" sz="2200" b="1" dirty="0" smtClean="0"/>
              <a:t>Use: </a:t>
            </a:r>
            <a:r>
              <a:rPr lang="en-US" sz="2000" dirty="0" smtClean="0"/>
              <a:t>Fires an event when a mouse click occurs or the Enter or Esc key is pressed.</a:t>
            </a:r>
          </a:p>
          <a:p>
            <a:pPr>
              <a:lnSpc>
                <a:spcPct val="150000"/>
              </a:lnSpc>
            </a:pPr>
            <a:r>
              <a:rPr lang="en-US" sz="2200" b="1" dirty="0" smtClean="0"/>
              <a:t>Description</a:t>
            </a:r>
            <a:r>
              <a:rPr lang="en-US" sz="2000" b="1" dirty="0" smtClean="0"/>
              <a:t>: </a:t>
            </a:r>
            <a:r>
              <a:rPr lang="en-US" sz="2000" dirty="0"/>
              <a:t>Represents a button on a form. Its text property determines the caption displayed on the button’s surface</a:t>
            </a:r>
            <a:r>
              <a:rPr lang="en-US" sz="2000" dirty="0" smtClean="0"/>
              <a:t>.</a:t>
            </a:r>
          </a:p>
          <a:p>
            <a:pPr>
              <a:lnSpc>
                <a:spcPct val="150000"/>
              </a:lnSpc>
            </a:pPr>
            <a:endParaRPr lang="en-US" sz="2000" dirty="0" smtClean="0"/>
          </a:p>
          <a:p>
            <a:pPr fontAlgn="t"/>
            <a:r>
              <a:rPr lang="en-US" sz="2800" b="1" dirty="0"/>
              <a:t>CheckBox</a:t>
            </a:r>
            <a:endParaRPr lang="en-US" sz="2800" dirty="0"/>
          </a:p>
          <a:p>
            <a:pPr fontAlgn="t">
              <a:lnSpc>
                <a:spcPct val="150000"/>
              </a:lnSpc>
            </a:pPr>
            <a:r>
              <a:rPr lang="en-US" sz="2200" b="1" dirty="0" smtClean="0"/>
              <a:t>Use: </a:t>
            </a:r>
            <a:r>
              <a:rPr lang="en-US" sz="2000" dirty="0" smtClean="0"/>
              <a:t>Permits </a:t>
            </a:r>
            <a:r>
              <a:rPr lang="en-US" sz="2000" dirty="0"/>
              <a:t>a user to select one or more options.</a:t>
            </a:r>
          </a:p>
          <a:p>
            <a:pPr fontAlgn="t">
              <a:lnSpc>
                <a:spcPct val="150000"/>
              </a:lnSpc>
            </a:pPr>
            <a:r>
              <a:rPr lang="en-US" sz="2200" b="1" dirty="0" smtClean="0"/>
              <a:t>Description: </a:t>
            </a:r>
            <a:r>
              <a:rPr lang="en-US" sz="2000" dirty="0" smtClean="0"/>
              <a:t>Consists </a:t>
            </a:r>
            <a:r>
              <a:rPr lang="en-US" sz="2000" dirty="0"/>
              <a:t>of a check box with text or an image beside it. The check box can also be represented as a button by setting: checkBox1.Appearance = Appearance. Button</a:t>
            </a:r>
            <a:r>
              <a:rPr lang="en-US" sz="2000" dirty="0" smtClean="0"/>
              <a:t>.</a:t>
            </a:r>
            <a:endParaRPr lang="en-US" sz="2000" dirty="0"/>
          </a:p>
        </p:txBody>
      </p:sp>
      <p:pic>
        <p:nvPicPr>
          <p:cNvPr id="10" name="Picture 9"/>
          <p:cNvPicPr>
            <a:picLocks noChangeAspect="1"/>
          </p:cNvPicPr>
          <p:nvPr/>
        </p:nvPicPr>
        <p:blipFill>
          <a:blip r:embed="rId2"/>
          <a:stretch>
            <a:fillRect/>
          </a:stretch>
        </p:blipFill>
        <p:spPr>
          <a:xfrm>
            <a:off x="10045126" y="3329820"/>
            <a:ext cx="1590427" cy="743350"/>
          </a:xfrm>
          <a:prstGeom prst="rect">
            <a:avLst/>
          </a:prstGeom>
        </p:spPr>
      </p:pic>
      <p:pic>
        <p:nvPicPr>
          <p:cNvPr id="9" name="Picture 8"/>
          <p:cNvPicPr>
            <a:picLocks noChangeAspect="1"/>
          </p:cNvPicPr>
          <p:nvPr/>
        </p:nvPicPr>
        <p:blipFill>
          <a:blip r:embed="rId3"/>
          <a:stretch>
            <a:fillRect/>
          </a:stretch>
        </p:blipFill>
        <p:spPr>
          <a:xfrm>
            <a:off x="10161992" y="5580404"/>
            <a:ext cx="1669423" cy="726716"/>
          </a:xfrm>
          <a:prstGeom prst="rect">
            <a:avLst/>
          </a:prstGeom>
        </p:spPr>
      </p:pic>
    </p:spTree>
    <p:extLst>
      <p:ext uri="{BB962C8B-B14F-4D97-AF65-F5344CB8AC3E}">
        <p14:creationId xmlns:p14="http://schemas.microsoft.com/office/powerpoint/2010/main" val="1063429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0" y="287804"/>
            <a:ext cx="10058400" cy="1364507"/>
          </a:xfrm>
        </p:spPr>
        <p:txBody>
          <a:bodyPr/>
          <a:lstStyle/>
          <a:p>
            <a:r>
              <a:rPr lang="en-US" b="1" dirty="0" smtClean="0"/>
              <a:t>Window Form Controls:</a:t>
            </a:r>
            <a:endParaRPr lang="en-US" b="1" dirty="0"/>
          </a:p>
        </p:txBody>
      </p:sp>
      <p:sp>
        <p:nvSpPr>
          <p:cNvPr id="3" name="Rectangle 2"/>
          <p:cNvSpPr/>
          <p:nvPr/>
        </p:nvSpPr>
        <p:spPr>
          <a:xfrm>
            <a:off x="1143001" y="2050840"/>
            <a:ext cx="10134599" cy="4339650"/>
          </a:xfrm>
          <a:prstGeom prst="rect">
            <a:avLst/>
          </a:prstGeom>
        </p:spPr>
        <p:txBody>
          <a:bodyPr wrap="square">
            <a:spAutoFit/>
          </a:bodyPr>
          <a:lstStyle/>
          <a:p>
            <a:pPr>
              <a:lnSpc>
                <a:spcPct val="150000"/>
              </a:lnSpc>
            </a:pPr>
            <a:r>
              <a:rPr lang="en-US" sz="2800" b="1" dirty="0"/>
              <a:t>CheckedListBox</a:t>
            </a:r>
          </a:p>
          <a:p>
            <a:pPr>
              <a:lnSpc>
                <a:spcPct val="150000"/>
              </a:lnSpc>
            </a:pPr>
            <a:r>
              <a:rPr lang="en-US" sz="2200" b="1" dirty="0" smtClean="0"/>
              <a:t>Use:</a:t>
            </a:r>
            <a:r>
              <a:rPr lang="en-US" sz="2200" b="1" dirty="0"/>
              <a:t> </a:t>
            </a:r>
            <a:r>
              <a:rPr lang="en-US" sz="2000" dirty="0"/>
              <a:t>Displays list of items.</a:t>
            </a:r>
          </a:p>
          <a:p>
            <a:pPr>
              <a:lnSpc>
                <a:spcPct val="150000"/>
              </a:lnSpc>
            </a:pPr>
            <a:r>
              <a:rPr lang="en-US" sz="2200" b="1" dirty="0" smtClean="0"/>
              <a:t>Description</a:t>
            </a:r>
            <a:r>
              <a:rPr lang="en-US" sz="2000" b="1" dirty="0" smtClean="0"/>
              <a:t>: </a:t>
            </a:r>
            <a:r>
              <a:rPr lang="en-US" sz="2000" dirty="0"/>
              <a:t>ListBox with checkbox preceding each item in list.</a:t>
            </a:r>
          </a:p>
          <a:p>
            <a:pPr>
              <a:lnSpc>
                <a:spcPct val="150000"/>
              </a:lnSpc>
            </a:pPr>
            <a:r>
              <a:rPr lang="en-US" sz="2800" b="1" dirty="0"/>
              <a:t>ComboBox</a:t>
            </a:r>
          </a:p>
          <a:p>
            <a:pPr>
              <a:lnSpc>
                <a:spcPct val="150000"/>
              </a:lnSpc>
            </a:pPr>
            <a:r>
              <a:rPr lang="en-US" sz="2200" b="1" dirty="0" smtClean="0"/>
              <a:t>Use:  </a:t>
            </a:r>
            <a:r>
              <a:rPr lang="en-US" sz="2000" dirty="0"/>
              <a:t>Provides TextBox and ListBox functionality</a:t>
            </a:r>
            <a:r>
              <a:rPr lang="en-US" sz="2000" dirty="0" smtClean="0"/>
              <a:t>.</a:t>
            </a:r>
          </a:p>
          <a:p>
            <a:pPr>
              <a:lnSpc>
                <a:spcPct val="150000"/>
              </a:lnSpc>
            </a:pPr>
            <a:r>
              <a:rPr lang="en-US" sz="2200" b="1" dirty="0" smtClean="0"/>
              <a:t>Description:  </a:t>
            </a:r>
            <a:r>
              <a:rPr lang="en-US" sz="2000" dirty="0"/>
              <a:t>Hybrid control that consists of a textbox and a </a:t>
            </a:r>
          </a:p>
          <a:p>
            <a:pPr>
              <a:lnSpc>
                <a:spcPct val="150000"/>
              </a:lnSpc>
            </a:pPr>
            <a:r>
              <a:rPr lang="en-US" sz="2000" dirty="0" smtClean="0"/>
              <a:t>drop-down </a:t>
            </a:r>
            <a:r>
              <a:rPr lang="en-US" sz="2000" dirty="0"/>
              <a:t>list. It combines properties from both </a:t>
            </a:r>
            <a:r>
              <a:rPr lang="en-US" sz="2000" dirty="0" smtClean="0"/>
              <a:t>the TextBox</a:t>
            </a:r>
            <a:r>
              <a:rPr lang="en-US" sz="2000" dirty="0"/>
              <a:t> </a:t>
            </a:r>
            <a:endParaRPr lang="en-US" sz="2000" dirty="0" smtClean="0"/>
          </a:p>
          <a:p>
            <a:pPr>
              <a:lnSpc>
                <a:spcPct val="150000"/>
              </a:lnSpc>
            </a:pPr>
            <a:r>
              <a:rPr lang="en-US" sz="2000" dirty="0" smtClean="0"/>
              <a:t>and </a:t>
            </a:r>
            <a:r>
              <a:rPr lang="en-US" sz="2000" dirty="0"/>
              <a:t>the ListBox</a:t>
            </a:r>
            <a:r>
              <a:rPr lang="en-US" sz="2000" dirty="0" smtClean="0"/>
              <a:t>.</a:t>
            </a:r>
            <a:endParaRPr lang="en-US" sz="2000" dirty="0"/>
          </a:p>
        </p:txBody>
      </p:sp>
      <p:pic>
        <p:nvPicPr>
          <p:cNvPr id="12" name="Picture 11"/>
          <p:cNvPicPr>
            <a:picLocks noChangeAspect="1"/>
          </p:cNvPicPr>
          <p:nvPr/>
        </p:nvPicPr>
        <p:blipFill>
          <a:blip r:embed="rId2"/>
          <a:stretch>
            <a:fillRect/>
          </a:stretch>
        </p:blipFill>
        <p:spPr>
          <a:xfrm>
            <a:off x="7824529" y="1916485"/>
            <a:ext cx="3609608" cy="1346830"/>
          </a:xfrm>
          <a:prstGeom prst="rect">
            <a:avLst/>
          </a:prstGeom>
        </p:spPr>
      </p:pic>
      <p:pic>
        <p:nvPicPr>
          <p:cNvPr id="13" name="Picture 12"/>
          <p:cNvPicPr>
            <a:picLocks noChangeAspect="1"/>
          </p:cNvPicPr>
          <p:nvPr/>
        </p:nvPicPr>
        <p:blipFill>
          <a:blip r:embed="rId3"/>
          <a:stretch>
            <a:fillRect/>
          </a:stretch>
        </p:blipFill>
        <p:spPr>
          <a:xfrm>
            <a:off x="8661046" y="4282437"/>
            <a:ext cx="2773091" cy="1323221"/>
          </a:xfrm>
          <a:prstGeom prst="rect">
            <a:avLst/>
          </a:prstGeom>
        </p:spPr>
      </p:pic>
    </p:spTree>
    <p:extLst>
      <p:ext uri="{BB962C8B-B14F-4D97-AF65-F5344CB8AC3E}">
        <p14:creationId xmlns:p14="http://schemas.microsoft.com/office/powerpoint/2010/main" val="3798507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760" y="578333"/>
            <a:ext cx="10058400" cy="1055818"/>
          </a:xfrm>
        </p:spPr>
        <p:txBody>
          <a:bodyPr/>
          <a:lstStyle/>
          <a:p>
            <a:r>
              <a:rPr lang="en-US" b="1" dirty="0" smtClean="0"/>
              <a:t>Window Form Controls:</a:t>
            </a:r>
            <a:endParaRPr lang="en-US" b="1" dirty="0"/>
          </a:p>
        </p:txBody>
      </p:sp>
      <p:sp>
        <p:nvSpPr>
          <p:cNvPr id="3" name="Rectangle 2"/>
          <p:cNvSpPr/>
          <p:nvPr/>
        </p:nvSpPr>
        <p:spPr>
          <a:xfrm>
            <a:off x="975760" y="1634151"/>
            <a:ext cx="10691521" cy="4539704"/>
          </a:xfrm>
          <a:prstGeom prst="rect">
            <a:avLst/>
          </a:prstGeom>
        </p:spPr>
        <p:txBody>
          <a:bodyPr wrap="square">
            <a:spAutoFit/>
          </a:bodyPr>
          <a:lstStyle/>
          <a:p>
            <a:pPr>
              <a:lnSpc>
                <a:spcPct val="150000"/>
              </a:lnSpc>
            </a:pPr>
            <a:r>
              <a:rPr lang="en-US" sz="2800" b="1" dirty="0" smtClean="0"/>
              <a:t>DataGridView </a:t>
            </a:r>
          </a:p>
          <a:p>
            <a:pPr>
              <a:lnSpc>
                <a:spcPct val="150000"/>
              </a:lnSpc>
            </a:pPr>
            <a:r>
              <a:rPr lang="en-US" sz="2200" b="1" dirty="0" smtClean="0"/>
              <a:t>Use:</a:t>
            </a:r>
            <a:r>
              <a:rPr lang="en-US" sz="2200" b="1" dirty="0"/>
              <a:t> </a:t>
            </a:r>
            <a:r>
              <a:rPr lang="pt-BR" sz="2000" dirty="0"/>
              <a:t>Manipulates data in a grid format.</a:t>
            </a:r>
          </a:p>
          <a:p>
            <a:pPr>
              <a:lnSpc>
                <a:spcPct val="150000"/>
              </a:lnSpc>
            </a:pPr>
            <a:r>
              <a:rPr lang="en-US" sz="2200" b="1" dirty="0" smtClean="0"/>
              <a:t>Description</a:t>
            </a:r>
            <a:r>
              <a:rPr lang="en-US" sz="2000" b="1" dirty="0" smtClean="0"/>
              <a:t>: </a:t>
            </a:r>
            <a:r>
              <a:rPr lang="en-US" sz="2000" dirty="0"/>
              <a:t>The DataGridView is the foremost control to represent relational data. It supports binding to a database. The DataGridView was introduced in .NET 2.0 and supersedes the </a:t>
            </a:r>
            <a:r>
              <a:rPr lang="en-US" sz="2000" dirty="0" err="1"/>
              <a:t>DataGrid</a:t>
            </a:r>
            <a:r>
              <a:rPr lang="en-US" sz="2000" dirty="0"/>
              <a:t>.</a:t>
            </a:r>
          </a:p>
          <a:p>
            <a:pPr fontAlgn="t"/>
            <a:endParaRPr lang="en-US" sz="2400" b="1" dirty="0" smtClean="0"/>
          </a:p>
          <a:p>
            <a:r>
              <a:rPr lang="en-US" sz="2800" b="1" dirty="0" err="1" smtClean="0"/>
              <a:t>GroupBox</a:t>
            </a:r>
            <a:endParaRPr lang="en-US" sz="2800" b="1" dirty="0" smtClean="0"/>
          </a:p>
          <a:p>
            <a:pPr>
              <a:lnSpc>
                <a:spcPct val="150000"/>
              </a:lnSpc>
            </a:pPr>
            <a:r>
              <a:rPr lang="en-US" sz="2200" b="1" dirty="0" smtClean="0"/>
              <a:t>Use</a:t>
            </a:r>
            <a:r>
              <a:rPr lang="en-US" sz="2800" b="1" dirty="0" smtClean="0"/>
              <a:t>: </a:t>
            </a:r>
            <a:r>
              <a:rPr lang="en-US" sz="2000" dirty="0" smtClean="0"/>
              <a:t>Groups controls.</a:t>
            </a:r>
          </a:p>
          <a:p>
            <a:pPr>
              <a:lnSpc>
                <a:spcPct val="150000"/>
              </a:lnSpc>
            </a:pPr>
            <a:r>
              <a:rPr lang="en-US" sz="2200" b="1" dirty="0" smtClean="0"/>
              <a:t>Description: </a:t>
            </a:r>
            <a:r>
              <a:rPr lang="en-US" sz="2000" dirty="0" smtClean="0"/>
              <a:t>Use primarily to group radio buttons; it places a border around the controls it contains.</a:t>
            </a:r>
          </a:p>
          <a:p>
            <a:r>
              <a:rPr lang="en-US" sz="2400" b="1" dirty="0" smtClean="0"/>
              <a:t>  </a:t>
            </a:r>
            <a:endParaRPr lang="en-US" sz="2400" b="1" dirty="0"/>
          </a:p>
        </p:txBody>
      </p:sp>
      <p:pic>
        <p:nvPicPr>
          <p:cNvPr id="14" name="Picture 13"/>
          <p:cNvPicPr>
            <a:picLocks noChangeAspect="1"/>
          </p:cNvPicPr>
          <p:nvPr/>
        </p:nvPicPr>
        <p:blipFill>
          <a:blip r:embed="rId2"/>
          <a:stretch>
            <a:fillRect/>
          </a:stretch>
        </p:blipFill>
        <p:spPr>
          <a:xfrm>
            <a:off x="9164877" y="1954930"/>
            <a:ext cx="2011286" cy="873925"/>
          </a:xfrm>
          <a:prstGeom prst="rect">
            <a:avLst/>
          </a:prstGeom>
        </p:spPr>
      </p:pic>
      <p:pic>
        <p:nvPicPr>
          <p:cNvPr id="15" name="Picture 14"/>
          <p:cNvPicPr>
            <a:picLocks noChangeAspect="1"/>
          </p:cNvPicPr>
          <p:nvPr/>
        </p:nvPicPr>
        <p:blipFill>
          <a:blip r:embed="rId3"/>
          <a:stretch>
            <a:fillRect/>
          </a:stretch>
        </p:blipFill>
        <p:spPr>
          <a:xfrm>
            <a:off x="9185597" y="4595952"/>
            <a:ext cx="1990566" cy="768527"/>
          </a:xfrm>
          <a:prstGeom prst="rect">
            <a:avLst/>
          </a:prstGeom>
        </p:spPr>
      </p:pic>
    </p:spTree>
    <p:extLst>
      <p:ext uri="{BB962C8B-B14F-4D97-AF65-F5344CB8AC3E}">
        <p14:creationId xmlns:p14="http://schemas.microsoft.com/office/powerpoint/2010/main" val="2884809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760" y="578333"/>
            <a:ext cx="10058400" cy="1055818"/>
          </a:xfrm>
        </p:spPr>
        <p:txBody>
          <a:bodyPr/>
          <a:lstStyle/>
          <a:p>
            <a:r>
              <a:rPr lang="en-US" b="1" dirty="0" smtClean="0"/>
              <a:t>Window Form Controls:</a:t>
            </a:r>
            <a:endParaRPr lang="en-US" b="1" dirty="0"/>
          </a:p>
        </p:txBody>
      </p:sp>
      <p:sp>
        <p:nvSpPr>
          <p:cNvPr id="3" name="Rectangle 2"/>
          <p:cNvSpPr/>
          <p:nvPr/>
        </p:nvSpPr>
        <p:spPr>
          <a:xfrm>
            <a:off x="975760" y="1634151"/>
            <a:ext cx="10691521" cy="4601260"/>
          </a:xfrm>
          <a:prstGeom prst="rect">
            <a:avLst/>
          </a:prstGeom>
        </p:spPr>
        <p:txBody>
          <a:bodyPr wrap="square">
            <a:spAutoFit/>
          </a:bodyPr>
          <a:lstStyle/>
          <a:p>
            <a:pPr>
              <a:lnSpc>
                <a:spcPct val="150000"/>
              </a:lnSpc>
            </a:pPr>
            <a:r>
              <a:rPr lang="en-US" sz="2800" b="1" dirty="0" err="1"/>
              <a:t>ImageList</a:t>
            </a:r>
            <a:endParaRPr lang="en-US" sz="2800" b="1" dirty="0"/>
          </a:p>
          <a:p>
            <a:pPr>
              <a:lnSpc>
                <a:spcPct val="150000"/>
              </a:lnSpc>
            </a:pPr>
            <a:r>
              <a:rPr lang="en-US" sz="2200" b="1" dirty="0" smtClean="0"/>
              <a:t>Use:</a:t>
            </a:r>
            <a:r>
              <a:rPr lang="en-US" sz="2200" b="1" dirty="0"/>
              <a:t> </a:t>
            </a:r>
            <a:r>
              <a:rPr lang="en-US" sz="2000" dirty="0"/>
              <a:t>Manages a collection of images.</a:t>
            </a:r>
          </a:p>
          <a:p>
            <a:pPr>
              <a:lnSpc>
                <a:spcPct val="150000"/>
              </a:lnSpc>
            </a:pPr>
            <a:r>
              <a:rPr lang="en-US" sz="2200" b="1" dirty="0" smtClean="0"/>
              <a:t>Description</a:t>
            </a:r>
            <a:r>
              <a:rPr lang="en-US" sz="2000" b="1" dirty="0" smtClean="0"/>
              <a:t>: </a:t>
            </a:r>
            <a:r>
              <a:rPr lang="en-US" sz="2000" dirty="0"/>
              <a:t>Container control that holds a collection of images used by other controls such as the </a:t>
            </a:r>
            <a:r>
              <a:rPr lang="en-US" sz="2000" dirty="0" err="1"/>
              <a:t>ToolStrip</a:t>
            </a:r>
            <a:r>
              <a:rPr lang="en-US" sz="2000" dirty="0"/>
              <a:t>, </a:t>
            </a:r>
            <a:r>
              <a:rPr lang="en-US" sz="2000" dirty="0" err="1"/>
              <a:t>ListView</a:t>
            </a:r>
            <a:r>
              <a:rPr lang="en-US" sz="2000" dirty="0"/>
              <a:t>, and </a:t>
            </a:r>
            <a:r>
              <a:rPr lang="en-US" sz="2000" dirty="0" err="1"/>
              <a:t>TreeView</a:t>
            </a:r>
            <a:r>
              <a:rPr lang="en-US" sz="2000" dirty="0" smtClean="0"/>
              <a:t>.</a:t>
            </a:r>
            <a:endParaRPr lang="en-US" sz="2400" b="1" dirty="0" smtClean="0"/>
          </a:p>
          <a:p>
            <a:endParaRPr lang="en-US" sz="2800" b="1" dirty="0" smtClean="0"/>
          </a:p>
          <a:p>
            <a:r>
              <a:rPr lang="en-US" sz="2800" b="1" dirty="0" smtClean="0"/>
              <a:t>Label</a:t>
            </a:r>
            <a:endParaRPr lang="en-US" sz="2800" b="1" dirty="0"/>
          </a:p>
          <a:p>
            <a:pPr>
              <a:lnSpc>
                <a:spcPct val="150000"/>
              </a:lnSpc>
            </a:pPr>
            <a:r>
              <a:rPr lang="en-US" sz="2200" b="1" dirty="0" smtClean="0"/>
              <a:t>Use</a:t>
            </a:r>
            <a:r>
              <a:rPr lang="en-US" sz="2800" b="1" dirty="0" smtClean="0"/>
              <a:t>: </a:t>
            </a:r>
            <a:r>
              <a:rPr lang="en-US" sz="2000" dirty="0"/>
              <a:t>Adds descriptive information to a form.</a:t>
            </a:r>
          </a:p>
          <a:p>
            <a:pPr>
              <a:lnSpc>
                <a:spcPct val="150000"/>
              </a:lnSpc>
            </a:pPr>
            <a:r>
              <a:rPr lang="en-US" sz="2200" b="1" dirty="0" smtClean="0"/>
              <a:t>Description: </a:t>
            </a:r>
            <a:r>
              <a:rPr lang="en-US" sz="2000" dirty="0" smtClean="0"/>
              <a:t>Text </a:t>
            </a:r>
            <a:r>
              <a:rPr lang="en-US" sz="2000" dirty="0"/>
              <a:t>that describes the contents of a control or instructions for using a control or form</a:t>
            </a:r>
            <a:r>
              <a:rPr lang="en-US" sz="2000" dirty="0" smtClean="0"/>
              <a:t>.</a:t>
            </a:r>
          </a:p>
          <a:p>
            <a:r>
              <a:rPr lang="en-US" sz="2400" b="1" dirty="0" smtClean="0"/>
              <a:t>  </a:t>
            </a:r>
            <a:endParaRPr lang="en-US" sz="2400" b="1" dirty="0"/>
          </a:p>
        </p:txBody>
      </p:sp>
      <p:pic>
        <p:nvPicPr>
          <p:cNvPr id="6" name="Picture 5"/>
          <p:cNvPicPr>
            <a:picLocks noChangeAspect="1"/>
          </p:cNvPicPr>
          <p:nvPr/>
        </p:nvPicPr>
        <p:blipFill>
          <a:blip r:embed="rId2"/>
          <a:stretch>
            <a:fillRect/>
          </a:stretch>
        </p:blipFill>
        <p:spPr>
          <a:xfrm>
            <a:off x="8959078" y="1940131"/>
            <a:ext cx="2186768" cy="783280"/>
          </a:xfrm>
          <a:prstGeom prst="rect">
            <a:avLst/>
          </a:prstGeom>
        </p:spPr>
      </p:pic>
      <p:pic>
        <p:nvPicPr>
          <p:cNvPr id="7" name="Picture 6"/>
          <p:cNvPicPr>
            <a:picLocks noChangeAspect="1"/>
          </p:cNvPicPr>
          <p:nvPr/>
        </p:nvPicPr>
        <p:blipFill>
          <a:blip r:embed="rId3"/>
          <a:stretch>
            <a:fillRect/>
          </a:stretch>
        </p:blipFill>
        <p:spPr>
          <a:xfrm>
            <a:off x="8959079" y="4450029"/>
            <a:ext cx="2186768" cy="843331"/>
          </a:xfrm>
          <a:prstGeom prst="rect">
            <a:avLst/>
          </a:prstGeom>
        </p:spPr>
      </p:pic>
    </p:spTree>
    <p:extLst>
      <p:ext uri="{BB962C8B-B14F-4D97-AF65-F5344CB8AC3E}">
        <p14:creationId xmlns:p14="http://schemas.microsoft.com/office/powerpoint/2010/main" val="1705017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61083"/>
          </a:xfrm>
        </p:spPr>
        <p:txBody>
          <a:bodyPr/>
          <a:lstStyle/>
          <a:p>
            <a:r>
              <a:rPr lang="en-US" dirty="0" smtClean="0"/>
              <a:t>Outlines</a:t>
            </a:r>
            <a:endParaRPr lang="en-US" dirty="0"/>
          </a:p>
        </p:txBody>
      </p:sp>
      <p:sp>
        <p:nvSpPr>
          <p:cNvPr id="3" name="Content Placeholder 2"/>
          <p:cNvSpPr>
            <a:spLocks noGrp="1"/>
          </p:cNvSpPr>
          <p:nvPr>
            <p:ph idx="1"/>
          </p:nvPr>
        </p:nvSpPr>
        <p:spPr>
          <a:xfrm>
            <a:off x="1097280" y="1790054"/>
            <a:ext cx="10058400" cy="4079040"/>
          </a:xfrm>
        </p:spPr>
        <p:txBody>
          <a:bodyPr>
            <a:normAutofit/>
          </a:bodyPr>
          <a:lstStyle/>
          <a:p>
            <a:pPr>
              <a:buFont typeface="Wingdings" panose="05000000000000000000" pitchFamily="2" charset="2"/>
              <a:buChar char="Ø"/>
            </a:pPr>
            <a:r>
              <a:rPr lang="en-US" dirty="0" smtClean="0"/>
              <a:t> Introduction</a:t>
            </a:r>
          </a:p>
          <a:p>
            <a:pPr>
              <a:buFont typeface="Wingdings" panose="05000000000000000000" pitchFamily="2" charset="2"/>
              <a:buChar char="Ø"/>
            </a:pPr>
            <a:r>
              <a:rPr lang="en-US" dirty="0" smtClean="0"/>
              <a:t> Creating a Window Form App</a:t>
            </a:r>
          </a:p>
          <a:p>
            <a:pPr>
              <a:buFont typeface="Wingdings" panose="05000000000000000000" pitchFamily="2" charset="2"/>
              <a:buChar char="Ø"/>
            </a:pPr>
            <a:r>
              <a:rPr lang="en-US" dirty="0" smtClean="0"/>
              <a:t>Main Components in Window Form</a:t>
            </a:r>
          </a:p>
          <a:p>
            <a:pPr>
              <a:buFont typeface="Wingdings" panose="05000000000000000000" pitchFamily="2" charset="2"/>
              <a:buChar char="Ø"/>
            </a:pPr>
            <a:r>
              <a:rPr lang="en-US" dirty="0" smtClean="0"/>
              <a:t>Window Form Controls</a:t>
            </a:r>
          </a:p>
          <a:p>
            <a:pPr>
              <a:buFont typeface="Wingdings" panose="05000000000000000000" pitchFamily="2" charset="2"/>
              <a:buChar char="Ø"/>
            </a:pPr>
            <a:r>
              <a:rPr lang="en-US" dirty="0"/>
              <a:t>The Anatomy of a Form</a:t>
            </a:r>
            <a:endParaRPr lang="en-US" dirty="0" smtClean="0"/>
          </a:p>
          <a:p>
            <a:pPr>
              <a:buFont typeface="Wingdings" panose="05000000000000000000" pitchFamily="2" charset="2"/>
              <a:buChar char="Ø"/>
            </a:pPr>
            <a:r>
              <a:rPr lang="en-US" dirty="0" smtClean="0"/>
              <a:t>Event Handing</a:t>
            </a:r>
          </a:p>
          <a:p>
            <a:pPr>
              <a:buFont typeface="Wingdings" panose="05000000000000000000" pitchFamily="2" charset="2"/>
              <a:buChar char="Ø"/>
            </a:pPr>
            <a:r>
              <a:rPr lang="en-US" dirty="0" smtClean="0"/>
              <a:t>3 Projects</a:t>
            </a:r>
            <a:endParaRPr lang="en-US" dirty="0"/>
          </a:p>
        </p:txBody>
      </p:sp>
    </p:spTree>
    <p:extLst>
      <p:ext uri="{BB962C8B-B14F-4D97-AF65-F5344CB8AC3E}">
        <p14:creationId xmlns:p14="http://schemas.microsoft.com/office/powerpoint/2010/main" val="3793275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760" y="578333"/>
            <a:ext cx="10058400" cy="1055818"/>
          </a:xfrm>
        </p:spPr>
        <p:txBody>
          <a:bodyPr/>
          <a:lstStyle/>
          <a:p>
            <a:r>
              <a:rPr lang="en-US" b="1" dirty="0" smtClean="0"/>
              <a:t>Window Form Controls:</a:t>
            </a:r>
            <a:endParaRPr lang="en-US" b="1" dirty="0"/>
          </a:p>
        </p:txBody>
      </p:sp>
      <p:sp>
        <p:nvSpPr>
          <p:cNvPr id="3" name="Rectangle 2"/>
          <p:cNvSpPr/>
          <p:nvPr/>
        </p:nvSpPr>
        <p:spPr>
          <a:xfrm>
            <a:off x="975760" y="1634151"/>
            <a:ext cx="10691521" cy="4847481"/>
          </a:xfrm>
          <a:prstGeom prst="rect">
            <a:avLst/>
          </a:prstGeom>
        </p:spPr>
        <p:txBody>
          <a:bodyPr wrap="square">
            <a:spAutoFit/>
          </a:bodyPr>
          <a:lstStyle/>
          <a:p>
            <a:r>
              <a:rPr lang="en-US" sz="2800" b="1" dirty="0"/>
              <a:t>ListBox</a:t>
            </a:r>
          </a:p>
          <a:p>
            <a:pPr>
              <a:lnSpc>
                <a:spcPct val="150000"/>
              </a:lnSpc>
            </a:pPr>
            <a:r>
              <a:rPr lang="en-US" sz="2200" b="1" dirty="0" smtClean="0"/>
              <a:t>Use:</a:t>
            </a:r>
            <a:r>
              <a:rPr lang="en-US" sz="2200" b="1" dirty="0"/>
              <a:t> </a:t>
            </a:r>
            <a:r>
              <a:rPr lang="en-US" sz="2000" dirty="0"/>
              <a:t>Displays a list of items—one or more of which may be selected.</a:t>
            </a:r>
          </a:p>
          <a:p>
            <a:pPr>
              <a:lnSpc>
                <a:spcPct val="150000"/>
              </a:lnSpc>
            </a:pPr>
            <a:r>
              <a:rPr lang="en-US" sz="2200" b="1" dirty="0" smtClean="0"/>
              <a:t>Description</a:t>
            </a:r>
            <a:r>
              <a:rPr lang="en-US" sz="2000" b="1" dirty="0" smtClean="0"/>
              <a:t>: </a:t>
            </a:r>
            <a:r>
              <a:rPr lang="en-US" sz="2000" dirty="0"/>
              <a:t>May contain simple text or objects. Its methods, properties, and events allow items to be selected, modified, added, and sorted.</a:t>
            </a:r>
          </a:p>
          <a:p>
            <a:endParaRPr lang="en-US" sz="2800" b="1" dirty="0" smtClean="0"/>
          </a:p>
          <a:p>
            <a:r>
              <a:rPr lang="en-US" sz="2800" b="1" dirty="0" err="1"/>
              <a:t>ListView</a:t>
            </a:r>
            <a:endParaRPr lang="en-US" sz="2800" b="1" dirty="0"/>
          </a:p>
          <a:p>
            <a:pPr>
              <a:lnSpc>
                <a:spcPct val="150000"/>
              </a:lnSpc>
            </a:pPr>
            <a:r>
              <a:rPr lang="en-US" sz="2200" b="1" dirty="0" smtClean="0"/>
              <a:t>Use</a:t>
            </a:r>
            <a:r>
              <a:rPr lang="en-US" sz="2800" b="1" dirty="0" smtClean="0"/>
              <a:t>: </a:t>
            </a:r>
            <a:r>
              <a:rPr lang="en-US" sz="2000" dirty="0"/>
              <a:t>Displays items and </a:t>
            </a:r>
            <a:r>
              <a:rPr lang="en-US" sz="2000" dirty="0" err="1"/>
              <a:t>subitems</a:t>
            </a:r>
            <a:r>
              <a:rPr lang="en-US" sz="2000" dirty="0"/>
              <a:t>.</a:t>
            </a:r>
          </a:p>
          <a:p>
            <a:pPr>
              <a:lnSpc>
                <a:spcPct val="150000"/>
              </a:lnSpc>
            </a:pPr>
            <a:r>
              <a:rPr lang="en-US" sz="2200" b="1" dirty="0" smtClean="0"/>
              <a:t>Description: </a:t>
            </a:r>
            <a:r>
              <a:rPr lang="en-US" sz="2000" dirty="0"/>
              <a:t>May take a grid format where each row represents a different item and sub-items. It also permits items to be displayed as icons.</a:t>
            </a:r>
          </a:p>
          <a:p>
            <a:r>
              <a:rPr lang="en-US" sz="2400" b="1" dirty="0" smtClean="0"/>
              <a:t>  </a:t>
            </a:r>
            <a:endParaRPr lang="en-US" sz="2400" b="1" dirty="0"/>
          </a:p>
        </p:txBody>
      </p:sp>
      <p:pic>
        <p:nvPicPr>
          <p:cNvPr id="8" name="Picture 7"/>
          <p:cNvPicPr>
            <a:picLocks noChangeAspect="1"/>
          </p:cNvPicPr>
          <p:nvPr/>
        </p:nvPicPr>
        <p:blipFill>
          <a:blip r:embed="rId2"/>
          <a:stretch>
            <a:fillRect/>
          </a:stretch>
        </p:blipFill>
        <p:spPr>
          <a:xfrm>
            <a:off x="9440641" y="1634151"/>
            <a:ext cx="2019839" cy="1142952"/>
          </a:xfrm>
          <a:prstGeom prst="rect">
            <a:avLst/>
          </a:prstGeom>
        </p:spPr>
      </p:pic>
      <p:pic>
        <p:nvPicPr>
          <p:cNvPr id="9" name="Picture 8"/>
          <p:cNvPicPr>
            <a:picLocks noChangeAspect="1"/>
          </p:cNvPicPr>
          <p:nvPr/>
        </p:nvPicPr>
        <p:blipFill>
          <a:blip r:embed="rId3"/>
          <a:stretch>
            <a:fillRect/>
          </a:stretch>
        </p:blipFill>
        <p:spPr>
          <a:xfrm>
            <a:off x="9481280" y="3911600"/>
            <a:ext cx="1938559" cy="1202972"/>
          </a:xfrm>
          <a:prstGeom prst="rect">
            <a:avLst/>
          </a:prstGeom>
        </p:spPr>
      </p:pic>
    </p:spTree>
    <p:extLst>
      <p:ext uri="{BB962C8B-B14F-4D97-AF65-F5344CB8AC3E}">
        <p14:creationId xmlns:p14="http://schemas.microsoft.com/office/powerpoint/2010/main" val="3946999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760" y="578333"/>
            <a:ext cx="10058400" cy="1055818"/>
          </a:xfrm>
        </p:spPr>
        <p:txBody>
          <a:bodyPr/>
          <a:lstStyle/>
          <a:p>
            <a:r>
              <a:rPr lang="en-US" b="1" dirty="0" smtClean="0"/>
              <a:t>Window Form Controls:</a:t>
            </a:r>
            <a:endParaRPr lang="en-US" b="1" dirty="0"/>
          </a:p>
        </p:txBody>
      </p:sp>
      <p:sp>
        <p:nvSpPr>
          <p:cNvPr id="3" name="Rectangle 2"/>
          <p:cNvSpPr/>
          <p:nvPr/>
        </p:nvSpPr>
        <p:spPr>
          <a:xfrm>
            <a:off x="975760" y="1634151"/>
            <a:ext cx="10691521" cy="4601260"/>
          </a:xfrm>
          <a:prstGeom prst="rect">
            <a:avLst/>
          </a:prstGeom>
        </p:spPr>
        <p:txBody>
          <a:bodyPr wrap="square">
            <a:spAutoFit/>
          </a:bodyPr>
          <a:lstStyle/>
          <a:p>
            <a:pPr>
              <a:lnSpc>
                <a:spcPct val="150000"/>
              </a:lnSpc>
            </a:pPr>
            <a:r>
              <a:rPr lang="en-US" sz="2800" b="1" dirty="0" err="1"/>
              <a:t>MenuStrip</a:t>
            </a:r>
            <a:endParaRPr lang="en-US" sz="2800" b="1" dirty="0"/>
          </a:p>
          <a:p>
            <a:pPr>
              <a:lnSpc>
                <a:spcPct val="150000"/>
              </a:lnSpc>
            </a:pPr>
            <a:r>
              <a:rPr lang="en-US" sz="2200" b="1" dirty="0" smtClean="0"/>
              <a:t>Use:</a:t>
            </a:r>
            <a:r>
              <a:rPr lang="en-US" sz="2200" b="1" dirty="0"/>
              <a:t> </a:t>
            </a:r>
            <a:r>
              <a:rPr lang="en-US" sz="2000" dirty="0"/>
              <a:t>Adds a menu to a form.</a:t>
            </a:r>
          </a:p>
          <a:p>
            <a:pPr>
              <a:lnSpc>
                <a:spcPct val="150000"/>
              </a:lnSpc>
            </a:pPr>
            <a:r>
              <a:rPr lang="en-US" sz="2200" b="1" dirty="0" smtClean="0"/>
              <a:t>Description</a:t>
            </a:r>
            <a:r>
              <a:rPr lang="en-US" sz="2000" b="1" dirty="0" smtClean="0"/>
              <a:t>: </a:t>
            </a:r>
            <a:r>
              <a:rPr lang="en-US" sz="2000" dirty="0"/>
              <a:t>Provides a menu and submenu system for a form. It supersedes the </a:t>
            </a:r>
            <a:r>
              <a:rPr lang="en-US" sz="2000" dirty="0" err="1"/>
              <a:t>MainMenu</a:t>
            </a:r>
            <a:r>
              <a:rPr lang="en-US" sz="2000" dirty="0"/>
              <a:t> control.</a:t>
            </a:r>
          </a:p>
          <a:p>
            <a:endParaRPr lang="en-US" sz="2800" b="1" dirty="0" smtClean="0"/>
          </a:p>
          <a:p>
            <a:r>
              <a:rPr lang="en-US" sz="2800" b="1" dirty="0" err="1" smtClean="0"/>
              <a:t>StatusStrip</a:t>
            </a:r>
            <a:endParaRPr lang="en-US" sz="2800" b="1" dirty="0"/>
          </a:p>
          <a:p>
            <a:pPr>
              <a:lnSpc>
                <a:spcPct val="150000"/>
              </a:lnSpc>
            </a:pPr>
            <a:r>
              <a:rPr lang="en-US" sz="2200" b="1" dirty="0" smtClean="0"/>
              <a:t>Use</a:t>
            </a:r>
            <a:r>
              <a:rPr lang="en-US" sz="2800" b="1" dirty="0" smtClean="0"/>
              <a:t>: </a:t>
            </a:r>
            <a:r>
              <a:rPr lang="en-US" sz="2000" dirty="0"/>
              <a:t>Provides a set of panels that indicate program status.</a:t>
            </a:r>
          </a:p>
          <a:p>
            <a:pPr>
              <a:lnSpc>
                <a:spcPct val="150000"/>
              </a:lnSpc>
            </a:pPr>
            <a:r>
              <a:rPr lang="en-US" sz="2200" b="1" dirty="0" smtClean="0"/>
              <a:t>Description: </a:t>
            </a:r>
            <a:r>
              <a:rPr lang="en-US" sz="2000" dirty="0"/>
              <a:t>Provides a status bar that is used to provide contextual status information about current form activities.</a:t>
            </a:r>
          </a:p>
          <a:p>
            <a:r>
              <a:rPr lang="en-US" sz="2400" b="1" dirty="0" smtClean="0"/>
              <a:t>  </a:t>
            </a:r>
            <a:endParaRPr lang="en-US" sz="2400" b="1" dirty="0"/>
          </a:p>
        </p:txBody>
      </p:sp>
      <p:pic>
        <p:nvPicPr>
          <p:cNvPr id="6" name="Picture 5"/>
          <p:cNvPicPr>
            <a:picLocks noChangeAspect="1"/>
          </p:cNvPicPr>
          <p:nvPr/>
        </p:nvPicPr>
        <p:blipFill>
          <a:blip r:embed="rId2"/>
          <a:stretch>
            <a:fillRect/>
          </a:stretch>
        </p:blipFill>
        <p:spPr>
          <a:xfrm>
            <a:off x="9237003" y="1634151"/>
            <a:ext cx="2259362" cy="1219218"/>
          </a:xfrm>
          <a:prstGeom prst="rect">
            <a:avLst/>
          </a:prstGeom>
        </p:spPr>
      </p:pic>
      <p:pic>
        <p:nvPicPr>
          <p:cNvPr id="7" name="Picture 6"/>
          <p:cNvPicPr>
            <a:picLocks noChangeAspect="1"/>
          </p:cNvPicPr>
          <p:nvPr/>
        </p:nvPicPr>
        <p:blipFill>
          <a:blip r:embed="rId3"/>
          <a:stretch>
            <a:fillRect/>
          </a:stretch>
        </p:blipFill>
        <p:spPr>
          <a:xfrm>
            <a:off x="5606773" y="5272754"/>
            <a:ext cx="5889592" cy="837615"/>
          </a:xfrm>
          <a:prstGeom prst="rect">
            <a:avLst/>
          </a:prstGeom>
        </p:spPr>
      </p:pic>
    </p:spTree>
    <p:extLst>
      <p:ext uri="{BB962C8B-B14F-4D97-AF65-F5344CB8AC3E}">
        <p14:creationId xmlns:p14="http://schemas.microsoft.com/office/powerpoint/2010/main" val="1969411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760" y="578333"/>
            <a:ext cx="10058400" cy="1055818"/>
          </a:xfrm>
        </p:spPr>
        <p:txBody>
          <a:bodyPr/>
          <a:lstStyle/>
          <a:p>
            <a:r>
              <a:rPr lang="en-US" b="1" dirty="0" smtClean="0"/>
              <a:t>Window Form Controls:</a:t>
            </a:r>
            <a:endParaRPr lang="en-US" b="1" dirty="0"/>
          </a:p>
        </p:txBody>
      </p:sp>
      <p:sp>
        <p:nvSpPr>
          <p:cNvPr id="3" name="Rectangle 2"/>
          <p:cNvSpPr/>
          <p:nvPr/>
        </p:nvSpPr>
        <p:spPr>
          <a:xfrm>
            <a:off x="975760" y="1634151"/>
            <a:ext cx="10691521" cy="4431983"/>
          </a:xfrm>
          <a:prstGeom prst="rect">
            <a:avLst/>
          </a:prstGeom>
        </p:spPr>
        <p:txBody>
          <a:bodyPr wrap="square">
            <a:spAutoFit/>
          </a:bodyPr>
          <a:lstStyle/>
          <a:p>
            <a:pPr>
              <a:lnSpc>
                <a:spcPct val="150000"/>
              </a:lnSpc>
            </a:pPr>
            <a:r>
              <a:rPr lang="en-US" sz="2800" b="1" dirty="0" smtClean="0"/>
              <a:t>Panel </a:t>
            </a:r>
            <a:r>
              <a:rPr lang="en-US" sz="2800" b="1" dirty="0" err="1" smtClean="0"/>
              <a:t>FlowPanelLayout</a:t>
            </a:r>
            <a:r>
              <a:rPr lang="en-US" sz="2800" b="1" dirty="0" smtClean="0"/>
              <a:t> </a:t>
            </a:r>
            <a:r>
              <a:rPr lang="en-US" sz="2800" b="1" dirty="0" err="1" smtClean="0"/>
              <a:t>TablePanelLayout</a:t>
            </a:r>
            <a:endParaRPr lang="en-US" sz="2800" b="1" dirty="0"/>
          </a:p>
          <a:p>
            <a:pPr>
              <a:lnSpc>
                <a:spcPct val="150000"/>
              </a:lnSpc>
            </a:pPr>
            <a:r>
              <a:rPr lang="en-US" sz="2200" b="1" dirty="0" smtClean="0"/>
              <a:t>Use:</a:t>
            </a:r>
            <a:r>
              <a:rPr lang="en-US" sz="2200" b="1" dirty="0"/>
              <a:t> </a:t>
            </a:r>
            <a:r>
              <a:rPr lang="en-US" sz="2000" dirty="0"/>
              <a:t>Groups controls</a:t>
            </a:r>
            <a:r>
              <a:rPr lang="en-US" sz="2000" dirty="0" smtClean="0"/>
              <a:t>.</a:t>
            </a:r>
            <a:endParaRPr lang="en-US" sz="2000" dirty="0"/>
          </a:p>
          <a:p>
            <a:pPr>
              <a:lnSpc>
                <a:spcPct val="150000"/>
              </a:lnSpc>
            </a:pPr>
            <a:r>
              <a:rPr lang="en-US" sz="2200" b="1" dirty="0" smtClean="0"/>
              <a:t>Description</a:t>
            </a:r>
            <a:r>
              <a:rPr lang="en-US" sz="2000" b="1" dirty="0" smtClean="0"/>
              <a:t>: </a:t>
            </a:r>
            <a:r>
              <a:rPr lang="en-US" sz="2000" dirty="0"/>
              <a:t>A visible or invisible container that groups controls. Can be made scrollable. </a:t>
            </a:r>
            <a:r>
              <a:rPr lang="en-US" sz="2000" dirty="0" err="1"/>
              <a:t>FlowPanelLayout</a:t>
            </a:r>
            <a:r>
              <a:rPr lang="en-US" sz="2000" dirty="0"/>
              <a:t> automatically aligns controls vertically or horizontally.</a:t>
            </a:r>
          </a:p>
          <a:p>
            <a:pPr>
              <a:lnSpc>
                <a:spcPct val="150000"/>
              </a:lnSpc>
            </a:pPr>
            <a:r>
              <a:rPr lang="en-US" sz="2000" dirty="0" err="1"/>
              <a:t>TablePanelLayout</a:t>
            </a:r>
            <a:r>
              <a:rPr lang="en-US" sz="2000" dirty="0"/>
              <a:t> aligns controls in a grid.</a:t>
            </a:r>
            <a:endParaRPr lang="en-US" sz="2000" dirty="0">
              <a:solidFill>
                <a:srgbClr val="080A19"/>
              </a:solidFill>
            </a:endParaRPr>
          </a:p>
          <a:p>
            <a:pPr>
              <a:lnSpc>
                <a:spcPct val="150000"/>
              </a:lnSpc>
            </a:pPr>
            <a:endParaRPr lang="en-US" sz="2800" b="1" dirty="0" smtClean="0"/>
          </a:p>
          <a:p>
            <a:endParaRPr lang="en-US" sz="2400" b="1" dirty="0" smtClean="0"/>
          </a:p>
          <a:p>
            <a:endParaRPr lang="en-US" sz="2400" b="1" dirty="0"/>
          </a:p>
          <a:p>
            <a:r>
              <a:rPr lang="en-US" sz="2400" b="1" dirty="0" smtClean="0"/>
              <a:t>  </a:t>
            </a:r>
            <a:endParaRPr lang="en-US" sz="2400" b="1" dirty="0"/>
          </a:p>
        </p:txBody>
      </p:sp>
      <p:pic>
        <p:nvPicPr>
          <p:cNvPr id="5" name="Picture 4"/>
          <p:cNvPicPr>
            <a:picLocks noChangeAspect="1"/>
          </p:cNvPicPr>
          <p:nvPr/>
        </p:nvPicPr>
        <p:blipFill>
          <a:blip r:embed="rId2"/>
          <a:stretch>
            <a:fillRect/>
          </a:stretch>
        </p:blipFill>
        <p:spPr>
          <a:xfrm>
            <a:off x="8084131" y="4056200"/>
            <a:ext cx="3401415" cy="1642464"/>
          </a:xfrm>
          <a:prstGeom prst="rect">
            <a:avLst/>
          </a:prstGeom>
        </p:spPr>
      </p:pic>
    </p:spTree>
    <p:extLst>
      <p:ext uri="{BB962C8B-B14F-4D97-AF65-F5344CB8AC3E}">
        <p14:creationId xmlns:p14="http://schemas.microsoft.com/office/powerpoint/2010/main" val="2989064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760" y="578333"/>
            <a:ext cx="10058400" cy="1055818"/>
          </a:xfrm>
        </p:spPr>
        <p:txBody>
          <a:bodyPr/>
          <a:lstStyle/>
          <a:p>
            <a:r>
              <a:rPr lang="en-US" b="1" dirty="0" smtClean="0"/>
              <a:t>Window Form Controls:</a:t>
            </a:r>
            <a:endParaRPr lang="en-US" b="1" dirty="0"/>
          </a:p>
        </p:txBody>
      </p:sp>
      <p:sp>
        <p:nvSpPr>
          <p:cNvPr id="3" name="Rectangle 2"/>
          <p:cNvSpPr/>
          <p:nvPr/>
        </p:nvSpPr>
        <p:spPr>
          <a:xfrm>
            <a:off x="975760" y="1634151"/>
            <a:ext cx="10691521" cy="4601260"/>
          </a:xfrm>
          <a:prstGeom prst="rect">
            <a:avLst/>
          </a:prstGeom>
        </p:spPr>
        <p:txBody>
          <a:bodyPr wrap="square">
            <a:spAutoFit/>
          </a:bodyPr>
          <a:lstStyle/>
          <a:p>
            <a:pPr>
              <a:lnSpc>
                <a:spcPct val="150000"/>
              </a:lnSpc>
            </a:pPr>
            <a:r>
              <a:rPr lang="en-US" sz="2800" b="1" dirty="0"/>
              <a:t>PictureBox</a:t>
            </a:r>
          </a:p>
          <a:p>
            <a:pPr>
              <a:lnSpc>
                <a:spcPct val="150000"/>
              </a:lnSpc>
            </a:pPr>
            <a:r>
              <a:rPr lang="en-US" sz="2200" b="1" dirty="0" smtClean="0"/>
              <a:t>Use:</a:t>
            </a:r>
            <a:r>
              <a:rPr lang="en-US" sz="2200" b="1" dirty="0"/>
              <a:t> </a:t>
            </a:r>
            <a:r>
              <a:rPr lang="en-US" sz="2000" dirty="0"/>
              <a:t>Contains a graphic.</a:t>
            </a:r>
          </a:p>
          <a:p>
            <a:pPr>
              <a:lnSpc>
                <a:spcPct val="150000"/>
              </a:lnSpc>
            </a:pPr>
            <a:r>
              <a:rPr lang="en-US" sz="2200" b="1" dirty="0" smtClean="0"/>
              <a:t>Description</a:t>
            </a:r>
            <a:r>
              <a:rPr lang="en-US" sz="2000" b="1" dirty="0" smtClean="0"/>
              <a:t>: </a:t>
            </a:r>
            <a:r>
              <a:rPr lang="en-US" sz="2000" dirty="0"/>
              <a:t>Used to hold images in a variety of standard formats. Properties enable images to be positioned and sized within control’s borders</a:t>
            </a:r>
            <a:r>
              <a:rPr lang="en-US" sz="2000" dirty="0" smtClean="0"/>
              <a:t>.</a:t>
            </a:r>
            <a:endParaRPr lang="en-US" sz="2000" dirty="0"/>
          </a:p>
          <a:p>
            <a:endParaRPr lang="en-US" sz="2800" b="1" dirty="0" smtClean="0"/>
          </a:p>
          <a:p>
            <a:r>
              <a:rPr lang="en-US" sz="2800" b="1" dirty="0" err="1"/>
              <a:t>RadioButton</a:t>
            </a:r>
            <a:endParaRPr lang="en-US" sz="2800" b="1" dirty="0"/>
          </a:p>
          <a:p>
            <a:pPr>
              <a:lnSpc>
                <a:spcPct val="150000"/>
              </a:lnSpc>
            </a:pPr>
            <a:r>
              <a:rPr lang="en-US" sz="2200" b="1" dirty="0" smtClean="0"/>
              <a:t>Use</a:t>
            </a:r>
            <a:r>
              <a:rPr lang="en-US" sz="2800" b="1" dirty="0" smtClean="0"/>
              <a:t>: </a:t>
            </a:r>
            <a:r>
              <a:rPr lang="en-US" sz="2000" dirty="0"/>
              <a:t>Permits user to make one choice among a group of </a:t>
            </a:r>
            <a:r>
              <a:rPr lang="en-US" dirty="0" smtClean="0"/>
              <a:t>options.</a:t>
            </a:r>
          </a:p>
          <a:p>
            <a:pPr>
              <a:lnSpc>
                <a:spcPct val="150000"/>
              </a:lnSpc>
            </a:pPr>
            <a:r>
              <a:rPr lang="en-US" sz="2200" b="1" dirty="0" smtClean="0"/>
              <a:t>Description: </a:t>
            </a:r>
            <a:r>
              <a:rPr lang="en-US" sz="2000" dirty="0"/>
              <a:t>Represents a Windows radio button.</a:t>
            </a:r>
          </a:p>
          <a:p>
            <a:r>
              <a:rPr lang="en-US" sz="2400" b="1" dirty="0" smtClean="0"/>
              <a:t>  </a:t>
            </a:r>
            <a:endParaRPr lang="en-US" sz="2400" b="1" dirty="0"/>
          </a:p>
        </p:txBody>
      </p:sp>
      <p:pic>
        <p:nvPicPr>
          <p:cNvPr id="5" name="Picture 4"/>
          <p:cNvPicPr>
            <a:picLocks noChangeAspect="1"/>
          </p:cNvPicPr>
          <p:nvPr/>
        </p:nvPicPr>
        <p:blipFill>
          <a:blip r:embed="rId2"/>
          <a:stretch>
            <a:fillRect/>
          </a:stretch>
        </p:blipFill>
        <p:spPr>
          <a:xfrm>
            <a:off x="9426011" y="1888818"/>
            <a:ext cx="1734810" cy="992950"/>
          </a:xfrm>
          <a:prstGeom prst="rect">
            <a:avLst/>
          </a:prstGeom>
        </p:spPr>
      </p:pic>
      <p:pic>
        <p:nvPicPr>
          <p:cNvPr id="7" name="Picture 6"/>
          <p:cNvPicPr>
            <a:picLocks noChangeAspect="1"/>
          </p:cNvPicPr>
          <p:nvPr/>
        </p:nvPicPr>
        <p:blipFill>
          <a:blip r:embed="rId3"/>
          <a:stretch>
            <a:fillRect/>
          </a:stretch>
        </p:blipFill>
        <p:spPr>
          <a:xfrm>
            <a:off x="9426011" y="4731120"/>
            <a:ext cx="1897167" cy="917649"/>
          </a:xfrm>
          <a:prstGeom prst="rect">
            <a:avLst/>
          </a:prstGeom>
        </p:spPr>
      </p:pic>
    </p:spTree>
    <p:extLst>
      <p:ext uri="{BB962C8B-B14F-4D97-AF65-F5344CB8AC3E}">
        <p14:creationId xmlns:p14="http://schemas.microsoft.com/office/powerpoint/2010/main" val="3480362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760" y="578333"/>
            <a:ext cx="10058400" cy="1055818"/>
          </a:xfrm>
        </p:spPr>
        <p:txBody>
          <a:bodyPr/>
          <a:lstStyle/>
          <a:p>
            <a:r>
              <a:rPr lang="en-US" b="1" dirty="0" smtClean="0"/>
              <a:t>Window Form Controls:</a:t>
            </a:r>
            <a:endParaRPr lang="en-US" b="1" dirty="0"/>
          </a:p>
        </p:txBody>
      </p:sp>
      <p:sp>
        <p:nvSpPr>
          <p:cNvPr id="3" name="Rectangle 2"/>
          <p:cNvSpPr/>
          <p:nvPr/>
        </p:nvSpPr>
        <p:spPr>
          <a:xfrm>
            <a:off x="975760" y="1719609"/>
            <a:ext cx="10691521" cy="4847481"/>
          </a:xfrm>
          <a:prstGeom prst="rect">
            <a:avLst/>
          </a:prstGeom>
        </p:spPr>
        <p:txBody>
          <a:bodyPr wrap="square">
            <a:spAutoFit/>
          </a:bodyPr>
          <a:lstStyle/>
          <a:p>
            <a:r>
              <a:rPr lang="en-US" sz="2800" b="1" dirty="0"/>
              <a:t>TextBox</a:t>
            </a:r>
          </a:p>
          <a:p>
            <a:pPr>
              <a:lnSpc>
                <a:spcPct val="150000"/>
              </a:lnSpc>
            </a:pPr>
            <a:r>
              <a:rPr lang="en-US" sz="2200" b="1" dirty="0" smtClean="0"/>
              <a:t>Use:</a:t>
            </a:r>
            <a:r>
              <a:rPr lang="en-US" sz="2200" b="1" dirty="0"/>
              <a:t> </a:t>
            </a:r>
            <a:r>
              <a:rPr lang="en-US" sz="2000" dirty="0"/>
              <a:t>Accepts user input.</a:t>
            </a:r>
          </a:p>
          <a:p>
            <a:pPr>
              <a:lnSpc>
                <a:spcPct val="150000"/>
              </a:lnSpc>
            </a:pPr>
            <a:r>
              <a:rPr lang="en-US" sz="2200" b="1" dirty="0" smtClean="0"/>
              <a:t>Description</a:t>
            </a:r>
            <a:r>
              <a:rPr lang="en-US" sz="2000" b="1" dirty="0" smtClean="0"/>
              <a:t>: </a:t>
            </a:r>
            <a:r>
              <a:rPr lang="en-US" sz="2000" dirty="0"/>
              <a:t>Can be designed to accept single- or multi-line input. Properties allow it to mask input for passwords, scroll, set letter casing automatically, and limit contents to read-only.</a:t>
            </a:r>
          </a:p>
          <a:p>
            <a:endParaRPr lang="en-US" sz="2800" b="1" dirty="0" smtClean="0"/>
          </a:p>
          <a:p>
            <a:r>
              <a:rPr lang="en-US" sz="2800" b="1" dirty="0" err="1"/>
              <a:t>TreeView</a:t>
            </a:r>
            <a:endParaRPr lang="en-US" sz="2800" b="1" dirty="0"/>
          </a:p>
          <a:p>
            <a:pPr>
              <a:lnSpc>
                <a:spcPct val="150000"/>
              </a:lnSpc>
            </a:pPr>
            <a:r>
              <a:rPr lang="en-US" sz="2200" b="1" dirty="0" smtClean="0"/>
              <a:t>Use</a:t>
            </a:r>
            <a:r>
              <a:rPr lang="en-US" sz="2800" b="1" dirty="0" smtClean="0"/>
              <a:t>: </a:t>
            </a:r>
            <a:r>
              <a:rPr lang="en-US" sz="2000" dirty="0"/>
              <a:t>Displays data as nodes in a tree.</a:t>
            </a:r>
          </a:p>
          <a:p>
            <a:pPr>
              <a:lnSpc>
                <a:spcPct val="150000"/>
              </a:lnSpc>
            </a:pPr>
            <a:r>
              <a:rPr lang="en-US" sz="2200" b="1" dirty="0" smtClean="0"/>
              <a:t>Description: </a:t>
            </a:r>
            <a:r>
              <a:rPr lang="en-US" sz="2000" dirty="0"/>
              <a:t>Features include the ability to collapse or expand, add, remove, and copy nodes in a tree.</a:t>
            </a:r>
          </a:p>
          <a:p>
            <a:r>
              <a:rPr lang="en-US" sz="2400" b="1" dirty="0" smtClean="0"/>
              <a:t>  </a:t>
            </a:r>
            <a:endParaRPr lang="en-US" sz="2400" b="1" dirty="0"/>
          </a:p>
        </p:txBody>
      </p:sp>
      <p:pic>
        <p:nvPicPr>
          <p:cNvPr id="6" name="Picture 5"/>
          <p:cNvPicPr>
            <a:picLocks noChangeAspect="1"/>
          </p:cNvPicPr>
          <p:nvPr/>
        </p:nvPicPr>
        <p:blipFill>
          <a:blip r:embed="rId2"/>
          <a:stretch>
            <a:fillRect/>
          </a:stretch>
        </p:blipFill>
        <p:spPr>
          <a:xfrm>
            <a:off x="8844897" y="1888747"/>
            <a:ext cx="2290273" cy="820270"/>
          </a:xfrm>
          <a:prstGeom prst="rect">
            <a:avLst/>
          </a:prstGeom>
        </p:spPr>
      </p:pic>
      <p:pic>
        <p:nvPicPr>
          <p:cNvPr id="8" name="Picture 7"/>
          <p:cNvPicPr>
            <a:picLocks noChangeAspect="1"/>
          </p:cNvPicPr>
          <p:nvPr/>
        </p:nvPicPr>
        <p:blipFill>
          <a:blip r:embed="rId3"/>
          <a:stretch>
            <a:fillRect/>
          </a:stretch>
        </p:blipFill>
        <p:spPr>
          <a:xfrm>
            <a:off x="9399470" y="4031040"/>
            <a:ext cx="1735700" cy="1314108"/>
          </a:xfrm>
          <a:prstGeom prst="rect">
            <a:avLst/>
          </a:prstGeom>
        </p:spPr>
      </p:pic>
    </p:spTree>
    <p:extLst>
      <p:ext uri="{BB962C8B-B14F-4D97-AF65-F5344CB8AC3E}">
        <p14:creationId xmlns:p14="http://schemas.microsoft.com/office/powerpoint/2010/main" val="3041056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760" y="578333"/>
            <a:ext cx="10058400" cy="1055818"/>
          </a:xfrm>
        </p:spPr>
        <p:txBody>
          <a:bodyPr/>
          <a:lstStyle/>
          <a:p>
            <a:r>
              <a:rPr lang="en-US" b="1" dirty="0" smtClean="0"/>
              <a:t>Window Form Controls:</a:t>
            </a:r>
            <a:endParaRPr lang="en-US" b="1" dirty="0"/>
          </a:p>
        </p:txBody>
      </p:sp>
      <p:sp>
        <p:nvSpPr>
          <p:cNvPr id="3" name="Rectangle 2"/>
          <p:cNvSpPr/>
          <p:nvPr/>
        </p:nvSpPr>
        <p:spPr>
          <a:xfrm>
            <a:off x="975760" y="1847796"/>
            <a:ext cx="10691521" cy="3477875"/>
          </a:xfrm>
          <a:prstGeom prst="rect">
            <a:avLst/>
          </a:prstGeom>
        </p:spPr>
        <p:txBody>
          <a:bodyPr wrap="square">
            <a:spAutoFit/>
          </a:bodyPr>
          <a:lstStyle/>
          <a:p>
            <a:pPr>
              <a:lnSpc>
                <a:spcPct val="150000"/>
              </a:lnSpc>
            </a:pPr>
            <a:r>
              <a:rPr lang="en-US" sz="2800" b="1" dirty="0" err="1"/>
              <a:t>ProgressBar</a:t>
            </a:r>
            <a:endParaRPr lang="en-US" sz="2800" b="1" dirty="0"/>
          </a:p>
          <a:p>
            <a:pPr>
              <a:lnSpc>
                <a:spcPct val="150000"/>
              </a:lnSpc>
            </a:pPr>
            <a:r>
              <a:rPr lang="en-US" sz="2200" b="1" dirty="0" smtClean="0"/>
              <a:t>Use:</a:t>
            </a:r>
            <a:r>
              <a:rPr lang="en-US" sz="2200" b="1" dirty="0"/>
              <a:t> </a:t>
            </a:r>
            <a:r>
              <a:rPr lang="en-US" sz="2000" dirty="0"/>
              <a:t>Depicts an application’s progress.</a:t>
            </a:r>
          </a:p>
          <a:p>
            <a:pPr>
              <a:lnSpc>
                <a:spcPct val="150000"/>
              </a:lnSpc>
            </a:pPr>
            <a:r>
              <a:rPr lang="en-US" sz="2200" b="1" dirty="0" smtClean="0"/>
              <a:t>Description</a:t>
            </a:r>
            <a:r>
              <a:rPr lang="en-US" sz="2000" b="1" dirty="0" smtClean="0"/>
              <a:t>: </a:t>
            </a:r>
            <a:r>
              <a:rPr lang="en-US" sz="2000" dirty="0"/>
              <a:t>Displays the familiar progress bar that gives a user feedback regarding the progress of some event such as file copying</a:t>
            </a:r>
            <a:r>
              <a:rPr lang="en-US" sz="2000" dirty="0" smtClean="0"/>
              <a:t>.</a:t>
            </a:r>
          </a:p>
          <a:p>
            <a:pPr>
              <a:lnSpc>
                <a:spcPct val="150000"/>
              </a:lnSpc>
            </a:pPr>
            <a:endParaRPr lang="en-US" sz="2000" dirty="0"/>
          </a:p>
          <a:p>
            <a:endParaRPr lang="en-US" sz="2800" b="1" dirty="0" smtClean="0"/>
          </a:p>
          <a:p>
            <a:r>
              <a:rPr lang="en-US" sz="2400" b="1" dirty="0" smtClean="0"/>
              <a:t>  </a:t>
            </a:r>
            <a:endParaRPr lang="en-US" sz="2400" b="1" dirty="0"/>
          </a:p>
        </p:txBody>
      </p:sp>
    </p:spTree>
    <p:extLst>
      <p:ext uri="{BB962C8B-B14F-4D97-AF65-F5344CB8AC3E}">
        <p14:creationId xmlns:p14="http://schemas.microsoft.com/office/powerpoint/2010/main" val="2599072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760" y="578333"/>
            <a:ext cx="10058400" cy="1055818"/>
          </a:xfrm>
        </p:spPr>
        <p:txBody>
          <a:bodyPr/>
          <a:lstStyle/>
          <a:p>
            <a:r>
              <a:rPr lang="en-US" b="1" dirty="0" smtClean="0"/>
              <a:t>Window Form Controls:</a:t>
            </a:r>
            <a:endParaRPr lang="en-US" b="1" dirty="0"/>
          </a:p>
        </p:txBody>
      </p:sp>
      <p:sp>
        <p:nvSpPr>
          <p:cNvPr id="3" name="Rectangle 2"/>
          <p:cNvSpPr/>
          <p:nvPr/>
        </p:nvSpPr>
        <p:spPr>
          <a:xfrm>
            <a:off x="975760" y="1847796"/>
            <a:ext cx="10691521" cy="1354217"/>
          </a:xfrm>
          <a:prstGeom prst="rect">
            <a:avLst/>
          </a:prstGeom>
        </p:spPr>
        <p:txBody>
          <a:bodyPr wrap="square">
            <a:spAutoFit/>
          </a:bodyPr>
          <a:lstStyle/>
          <a:p>
            <a:pPr>
              <a:lnSpc>
                <a:spcPct val="150000"/>
              </a:lnSpc>
            </a:pPr>
            <a:endParaRPr lang="en-US" sz="2000" dirty="0"/>
          </a:p>
          <a:p>
            <a:endParaRPr lang="en-US" sz="2800" b="1" dirty="0" smtClean="0"/>
          </a:p>
          <a:p>
            <a:r>
              <a:rPr lang="en-US" sz="2400" b="1" dirty="0" smtClean="0"/>
              <a:t>  </a:t>
            </a:r>
            <a:endParaRPr lang="en-US" sz="2400" b="1" dirty="0"/>
          </a:p>
        </p:txBody>
      </p:sp>
      <p:sp>
        <p:nvSpPr>
          <p:cNvPr id="4" name="Rectangle 3"/>
          <p:cNvSpPr/>
          <p:nvPr/>
        </p:nvSpPr>
        <p:spPr>
          <a:xfrm>
            <a:off x="1085317" y="1739210"/>
            <a:ext cx="10254952" cy="3154710"/>
          </a:xfrm>
          <a:prstGeom prst="rect">
            <a:avLst/>
          </a:prstGeom>
        </p:spPr>
        <p:txBody>
          <a:bodyPr wrap="square">
            <a:spAutoFit/>
          </a:bodyPr>
          <a:lstStyle/>
          <a:p>
            <a:r>
              <a:rPr lang="en-US" sz="2800" b="1" dirty="0"/>
              <a:t>Tab Control </a:t>
            </a:r>
          </a:p>
          <a:p>
            <a:pPr>
              <a:lnSpc>
                <a:spcPct val="150000"/>
              </a:lnSpc>
            </a:pPr>
            <a:r>
              <a:rPr lang="en-US" dirty="0" smtClean="0"/>
              <a:t>This </a:t>
            </a:r>
            <a:r>
              <a:rPr lang="en-US" dirty="0"/>
              <a:t>control is used to create required tab pages so that each tab page can contain </a:t>
            </a:r>
            <a:r>
              <a:rPr lang="en-US" dirty="0" smtClean="0"/>
              <a:t> </a:t>
            </a:r>
            <a:r>
              <a:rPr lang="en-US" dirty="0"/>
              <a:t>required number of controls to group together. </a:t>
            </a:r>
          </a:p>
          <a:p>
            <a:pPr>
              <a:lnSpc>
                <a:spcPct val="150000"/>
              </a:lnSpc>
            </a:pPr>
            <a:r>
              <a:rPr lang="en-US" dirty="0" smtClean="0"/>
              <a:t>Properties </a:t>
            </a:r>
            <a:r>
              <a:rPr lang="en-US" dirty="0"/>
              <a:t>With </a:t>
            </a:r>
            <a:r>
              <a:rPr lang="en-US" dirty="0" err="1"/>
              <a:t>TabControl</a:t>
            </a:r>
            <a:r>
              <a:rPr lang="en-US" dirty="0"/>
              <a:t> Class</a:t>
            </a:r>
            <a:r>
              <a:rPr lang="en-US" dirty="0" smtClean="0"/>
              <a:t>:</a:t>
            </a:r>
          </a:p>
          <a:p>
            <a:pPr>
              <a:lnSpc>
                <a:spcPct val="150000"/>
              </a:lnSpc>
            </a:pPr>
            <a:r>
              <a:rPr lang="en-US" dirty="0" err="1" smtClean="0"/>
              <a:t>TabPages</a:t>
            </a:r>
            <a:r>
              <a:rPr lang="en-US" dirty="0" smtClean="0"/>
              <a:t> </a:t>
            </a:r>
            <a:r>
              <a:rPr lang="en-US" dirty="0"/>
              <a:t>Used to set or get the tab pages with in it the form of </a:t>
            </a:r>
            <a:r>
              <a:rPr lang="en-US" dirty="0" smtClean="0"/>
              <a:t>collection.</a:t>
            </a:r>
          </a:p>
          <a:p>
            <a:pPr>
              <a:lnSpc>
                <a:spcPct val="150000"/>
              </a:lnSpc>
            </a:pPr>
            <a:endParaRPr lang="en-US" dirty="0"/>
          </a:p>
          <a:p>
            <a:pPr>
              <a:lnSpc>
                <a:spcPct val="150000"/>
              </a:lnSpc>
            </a:pPr>
            <a:r>
              <a:rPr lang="en-US" sz="2400" b="1" dirty="0" smtClean="0"/>
              <a:t>Example:  </a:t>
            </a:r>
            <a:r>
              <a:rPr lang="en-US" sz="2400" b="1" dirty="0" smtClean="0">
                <a:sym typeface="Wingdings" panose="05000000000000000000" pitchFamily="2" charset="2"/>
              </a:rPr>
              <a:t></a:t>
            </a:r>
            <a:endParaRPr lang="en-US" sz="2400" b="1" dirty="0"/>
          </a:p>
        </p:txBody>
      </p:sp>
      <p:pic>
        <p:nvPicPr>
          <p:cNvPr id="5" name="Picture 4"/>
          <p:cNvPicPr>
            <a:picLocks noChangeAspect="1"/>
          </p:cNvPicPr>
          <p:nvPr/>
        </p:nvPicPr>
        <p:blipFill>
          <a:blip r:embed="rId2"/>
          <a:stretch>
            <a:fillRect/>
          </a:stretch>
        </p:blipFill>
        <p:spPr>
          <a:xfrm>
            <a:off x="6321520" y="3802878"/>
            <a:ext cx="5408248" cy="2527161"/>
          </a:xfrm>
          <a:prstGeom prst="rect">
            <a:avLst/>
          </a:prstGeom>
        </p:spPr>
      </p:pic>
    </p:spTree>
    <p:extLst>
      <p:ext uri="{BB962C8B-B14F-4D97-AF65-F5344CB8AC3E}">
        <p14:creationId xmlns:p14="http://schemas.microsoft.com/office/powerpoint/2010/main" val="3210737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407" y="286603"/>
            <a:ext cx="10579693" cy="1450757"/>
          </a:xfrm>
        </p:spPr>
        <p:txBody>
          <a:bodyPr/>
          <a:lstStyle/>
          <a:p>
            <a:r>
              <a:rPr lang="en-US" dirty="0" smtClean="0"/>
              <a:t>Continue..</a:t>
            </a:r>
            <a:endParaRPr lang="en-US" dirty="0"/>
          </a:p>
        </p:txBody>
      </p:sp>
      <p:sp>
        <p:nvSpPr>
          <p:cNvPr id="6" name="Content Placeholder 5"/>
          <p:cNvSpPr>
            <a:spLocks noGrp="1"/>
          </p:cNvSpPr>
          <p:nvPr>
            <p:ph idx="1"/>
          </p:nvPr>
        </p:nvSpPr>
        <p:spPr>
          <a:xfrm>
            <a:off x="1097280" y="1737361"/>
            <a:ext cx="10058400" cy="4543798"/>
          </a:xfrm>
        </p:spPr>
        <p:txBody>
          <a:bodyPr/>
          <a:lstStyle/>
          <a:p>
            <a:r>
              <a:rPr lang="en-US" sz="2800" b="1" dirty="0" smtClean="0"/>
              <a:t>Control Class Hierarchy:</a:t>
            </a:r>
          </a:p>
          <a:p>
            <a:endParaRPr lang="en-US" dirty="0"/>
          </a:p>
        </p:txBody>
      </p:sp>
      <p:pic>
        <p:nvPicPr>
          <p:cNvPr id="10" name="Picture 13" descr="Fig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3749" y="2267980"/>
            <a:ext cx="7547361" cy="3826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11"/>
          <p:cNvSpPr>
            <a:spLocks noChangeArrowheads="1"/>
          </p:cNvSpPr>
          <p:nvPr/>
        </p:nvSpPr>
        <p:spPr bwMode="auto">
          <a:xfrm>
            <a:off x="949859" y="2752444"/>
            <a:ext cx="1673700" cy="2340850"/>
          </a:xfrm>
          <a:prstGeom prst="wedgeEllipseCallout">
            <a:avLst>
              <a:gd name="adj1" fmla="val 118634"/>
              <a:gd name="adj2" fmla="val 29500"/>
            </a:avLst>
          </a:prstGeom>
          <a:solidFill>
            <a:srgbClr val="FFFF99"/>
          </a:solidFill>
          <a:ln w="9525">
            <a:solidFill>
              <a:schemeClr val="tx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dirty="0">
                <a:latin typeface="Times New Roman" panose="02020603050405020304" pitchFamily="18" charset="0"/>
              </a:rPr>
              <a:t>Dots indicate other classes are derived from the class </a:t>
            </a:r>
          </a:p>
        </p:txBody>
      </p:sp>
    </p:spTree>
    <p:extLst>
      <p:ext uri="{BB962C8B-B14F-4D97-AF65-F5344CB8AC3E}">
        <p14:creationId xmlns:p14="http://schemas.microsoft.com/office/powerpoint/2010/main" val="192341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407" y="286603"/>
            <a:ext cx="10579693" cy="1450757"/>
          </a:xfrm>
        </p:spPr>
        <p:txBody>
          <a:bodyPr/>
          <a:lstStyle/>
          <a:p>
            <a:r>
              <a:rPr lang="en-US" dirty="0" smtClean="0"/>
              <a:t>Continue..</a:t>
            </a:r>
            <a:endParaRPr lang="en-US" dirty="0"/>
          </a:p>
        </p:txBody>
      </p:sp>
      <p:sp>
        <p:nvSpPr>
          <p:cNvPr id="6" name="Content Placeholder 5"/>
          <p:cNvSpPr>
            <a:spLocks noGrp="1"/>
          </p:cNvSpPr>
          <p:nvPr>
            <p:ph idx="1"/>
          </p:nvPr>
        </p:nvSpPr>
        <p:spPr>
          <a:xfrm>
            <a:off x="1097280" y="1737361"/>
            <a:ext cx="10058400" cy="4543798"/>
          </a:xfrm>
        </p:spPr>
        <p:txBody>
          <a:bodyPr/>
          <a:lstStyle/>
          <a:p>
            <a:pPr>
              <a:lnSpc>
                <a:spcPct val="100000"/>
              </a:lnSpc>
              <a:spcBef>
                <a:spcPct val="60000"/>
              </a:spcBef>
              <a:buClrTx/>
              <a:buFontTx/>
              <a:buChar char="•"/>
            </a:pPr>
            <a:r>
              <a:rPr lang="en-US" sz="2400" dirty="0" smtClean="0">
                <a:solidFill>
                  <a:srgbClr val="000000"/>
                </a:solidFill>
                <a:latin typeface="Calibri (Body)"/>
              </a:rPr>
              <a:t> Two </a:t>
            </a:r>
            <a:r>
              <a:rPr lang="en-US" sz="2400" dirty="0">
                <a:solidFill>
                  <a:srgbClr val="000000"/>
                </a:solidFill>
                <a:latin typeface="Calibri (Body)"/>
              </a:rPr>
              <a:t>Ways to place controls on Form</a:t>
            </a:r>
          </a:p>
          <a:p>
            <a:pPr lvl="1">
              <a:lnSpc>
                <a:spcPct val="100000"/>
              </a:lnSpc>
              <a:spcBef>
                <a:spcPct val="60000"/>
              </a:spcBef>
              <a:buClrTx/>
              <a:buFontTx/>
              <a:buChar char="–"/>
            </a:pPr>
            <a:r>
              <a:rPr lang="en-US" sz="2000" dirty="0">
                <a:solidFill>
                  <a:srgbClr val="000000"/>
                </a:solidFill>
                <a:latin typeface="Calibri (Body)"/>
              </a:rPr>
              <a:t>From Toolbox, double-click on control or drag and drop</a:t>
            </a:r>
          </a:p>
          <a:p>
            <a:pPr>
              <a:lnSpc>
                <a:spcPct val="100000"/>
              </a:lnSpc>
              <a:spcBef>
                <a:spcPct val="60000"/>
              </a:spcBef>
              <a:buClrTx/>
              <a:buFontTx/>
              <a:buChar char="•"/>
            </a:pPr>
            <a:r>
              <a:rPr lang="en-US" sz="2400" dirty="0" smtClean="0">
                <a:solidFill>
                  <a:srgbClr val="000000"/>
                </a:solidFill>
                <a:latin typeface="Calibri (Body)"/>
              </a:rPr>
              <a:t> Move</a:t>
            </a:r>
            <a:r>
              <a:rPr lang="en-US" sz="2400" dirty="0">
                <a:solidFill>
                  <a:srgbClr val="000000"/>
                </a:solidFill>
                <a:latin typeface="Calibri (Body)"/>
              </a:rPr>
              <a:t>, resize, and delete controls</a:t>
            </a:r>
          </a:p>
          <a:p>
            <a:pPr>
              <a:lnSpc>
                <a:spcPct val="100000"/>
              </a:lnSpc>
              <a:spcBef>
                <a:spcPct val="60000"/>
              </a:spcBef>
              <a:buClrTx/>
              <a:buFontTx/>
              <a:buChar char="•"/>
            </a:pPr>
            <a:r>
              <a:rPr lang="en-US" sz="2400" dirty="0" smtClean="0">
                <a:solidFill>
                  <a:srgbClr val="000000"/>
                </a:solidFill>
                <a:latin typeface="Calibri (Body)"/>
              </a:rPr>
              <a:t> Format </a:t>
            </a:r>
            <a:r>
              <a:rPr lang="en-US" sz="2400" dirty="0">
                <a:solidFill>
                  <a:srgbClr val="000000"/>
                </a:solidFill>
                <a:latin typeface="Calibri (Body)"/>
              </a:rPr>
              <a:t>controls</a:t>
            </a:r>
          </a:p>
          <a:p>
            <a:pPr lvl="1">
              <a:lnSpc>
                <a:spcPct val="100000"/>
              </a:lnSpc>
              <a:spcBef>
                <a:spcPct val="60000"/>
              </a:spcBef>
              <a:buClrTx/>
              <a:buFontTx/>
              <a:buChar char="–"/>
            </a:pPr>
            <a:r>
              <a:rPr lang="en-US" sz="2000" dirty="0">
                <a:solidFill>
                  <a:srgbClr val="000000"/>
                </a:solidFill>
                <a:latin typeface="Calibri (Body)"/>
              </a:rPr>
              <a:t>Align controls</a:t>
            </a:r>
          </a:p>
          <a:p>
            <a:pPr lvl="1">
              <a:lnSpc>
                <a:spcPct val="100000"/>
              </a:lnSpc>
              <a:spcBef>
                <a:spcPct val="60000"/>
              </a:spcBef>
              <a:buClrTx/>
              <a:buFontTx/>
              <a:buChar char="–"/>
            </a:pPr>
            <a:r>
              <a:rPr lang="en-US" sz="2000" dirty="0">
                <a:solidFill>
                  <a:srgbClr val="000000"/>
                </a:solidFill>
                <a:latin typeface="Calibri (Body)"/>
              </a:rPr>
              <a:t>Make same size</a:t>
            </a:r>
          </a:p>
          <a:p>
            <a:pPr lvl="1">
              <a:lnSpc>
                <a:spcPct val="100000"/>
              </a:lnSpc>
              <a:spcBef>
                <a:spcPct val="60000"/>
              </a:spcBef>
              <a:buClrTx/>
              <a:buFontTx/>
              <a:buChar char="–"/>
            </a:pPr>
            <a:r>
              <a:rPr lang="en-US" sz="2000" dirty="0">
                <a:solidFill>
                  <a:srgbClr val="000000"/>
                </a:solidFill>
                <a:latin typeface="Calibri (Body)"/>
              </a:rPr>
              <a:t>Horizontal and vertical spacing</a:t>
            </a:r>
          </a:p>
          <a:p>
            <a:endParaRPr lang="en-US" dirty="0"/>
          </a:p>
        </p:txBody>
      </p:sp>
    </p:spTree>
    <p:extLst>
      <p:ext uri="{BB962C8B-B14F-4D97-AF65-F5344CB8AC3E}">
        <p14:creationId xmlns:p14="http://schemas.microsoft.com/office/powerpoint/2010/main" val="2205922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338997"/>
          </a:xfrm>
        </p:spPr>
        <p:txBody>
          <a:bodyPr/>
          <a:lstStyle/>
          <a:p>
            <a:r>
              <a:rPr lang="en-US" dirty="0" smtClean="0"/>
              <a:t>Continue…</a:t>
            </a:r>
            <a:endParaRPr lang="en-US" dirty="0"/>
          </a:p>
        </p:txBody>
      </p:sp>
      <p:sp>
        <p:nvSpPr>
          <p:cNvPr id="3" name="Content Placeholder 2"/>
          <p:cNvSpPr>
            <a:spLocks noGrp="1"/>
          </p:cNvSpPr>
          <p:nvPr>
            <p:ph idx="1"/>
          </p:nvPr>
        </p:nvSpPr>
        <p:spPr>
          <a:xfrm>
            <a:off x="1097280" y="1805094"/>
            <a:ext cx="10058400" cy="4023360"/>
          </a:xfrm>
        </p:spPr>
        <p:txBody>
          <a:bodyPr/>
          <a:lstStyle/>
          <a:p>
            <a:r>
              <a:rPr lang="en-US" dirty="0" smtClean="0"/>
              <a:t>You can simply drag and drop the component from toolbar like this.</a:t>
            </a:r>
          </a:p>
          <a:p>
            <a:endParaRPr lang="en-US" dirty="0"/>
          </a:p>
        </p:txBody>
      </p:sp>
      <p:pic>
        <p:nvPicPr>
          <p:cNvPr id="5" name="Picture 4"/>
          <p:cNvPicPr>
            <a:picLocks noChangeAspect="1"/>
          </p:cNvPicPr>
          <p:nvPr/>
        </p:nvPicPr>
        <p:blipFill>
          <a:blip r:embed="rId2"/>
          <a:stretch>
            <a:fillRect/>
          </a:stretch>
        </p:blipFill>
        <p:spPr>
          <a:xfrm>
            <a:off x="1097280" y="2219664"/>
            <a:ext cx="9149716" cy="4260991"/>
          </a:xfrm>
          <a:prstGeom prst="rect">
            <a:avLst/>
          </a:prstGeom>
        </p:spPr>
      </p:pic>
    </p:spTree>
    <p:extLst>
      <p:ext uri="{BB962C8B-B14F-4D97-AF65-F5344CB8AC3E}">
        <p14:creationId xmlns:p14="http://schemas.microsoft.com/office/powerpoint/2010/main" val="1544212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259" y="534431"/>
            <a:ext cx="10058400" cy="884171"/>
          </a:xfrm>
        </p:spPr>
        <p:txBody>
          <a:bodyPr/>
          <a:lstStyle/>
          <a:p>
            <a:r>
              <a:rPr lang="en-US" dirty="0" smtClean="0"/>
              <a:t>Introduction</a:t>
            </a:r>
            <a:endParaRPr lang="en-US" dirty="0"/>
          </a:p>
        </p:txBody>
      </p:sp>
      <p:sp>
        <p:nvSpPr>
          <p:cNvPr id="3" name="Content Placeholder 2"/>
          <p:cNvSpPr>
            <a:spLocks noGrp="1"/>
          </p:cNvSpPr>
          <p:nvPr>
            <p:ph idx="1"/>
          </p:nvPr>
        </p:nvSpPr>
        <p:spPr>
          <a:xfrm>
            <a:off x="580260" y="1811708"/>
            <a:ext cx="10589093" cy="4486542"/>
          </a:xfrm>
        </p:spPr>
        <p:txBody>
          <a:bodyPr>
            <a:normAutofit/>
          </a:bodyPr>
          <a:lstStyle/>
          <a:p>
            <a:endParaRPr lang="en-US" dirty="0" smtClean="0"/>
          </a:p>
          <a:p>
            <a:r>
              <a:rPr lang="en-US" sz="2800" b="1" dirty="0" smtClean="0"/>
              <a:t>Window Form:</a:t>
            </a:r>
            <a:endParaRPr lang="en-US" sz="2800" b="1" dirty="0"/>
          </a:p>
          <a:p>
            <a:pPr>
              <a:lnSpc>
                <a:spcPct val="150000"/>
              </a:lnSpc>
              <a:buFont typeface="Wingdings" panose="05000000000000000000" pitchFamily="2" charset="2"/>
              <a:buChar char="Ø"/>
            </a:pPr>
            <a:r>
              <a:rPr lang="en-US" sz="1800" dirty="0" smtClean="0"/>
              <a:t>   </a:t>
            </a:r>
            <a:r>
              <a:rPr lang="en-US" dirty="0" smtClean="0"/>
              <a:t>Windows </a:t>
            </a:r>
            <a:r>
              <a:rPr lang="en-US" dirty="0"/>
              <a:t>Forms is a Graphical User Interface(GUI) class library which is bundled in </a:t>
            </a:r>
            <a:r>
              <a:rPr lang="en-US" dirty="0" err="1"/>
              <a:t>.Net</a:t>
            </a:r>
            <a:r>
              <a:rPr lang="en-US" dirty="0"/>
              <a:t> Framework.</a:t>
            </a:r>
            <a:endParaRPr lang="en-US" dirty="0" smtClean="0"/>
          </a:p>
          <a:p>
            <a:pPr>
              <a:lnSpc>
                <a:spcPct val="150000"/>
              </a:lnSpc>
              <a:buFont typeface="Wingdings" panose="05000000000000000000" pitchFamily="2" charset="2"/>
              <a:buChar char="Ø"/>
            </a:pPr>
            <a:r>
              <a:rPr lang="en-US" dirty="0" smtClean="0"/>
              <a:t>   Its </a:t>
            </a:r>
            <a:r>
              <a:rPr lang="en-US" dirty="0"/>
              <a:t>main purpose is to provide an easier interface to develop the applications for desktop, tablet, </a:t>
            </a:r>
            <a:endParaRPr lang="en-US" dirty="0" smtClean="0"/>
          </a:p>
          <a:p>
            <a:pPr marL="0" indent="0">
              <a:lnSpc>
                <a:spcPct val="150000"/>
              </a:lnSpc>
              <a:buNone/>
            </a:pPr>
            <a:r>
              <a:rPr lang="en-US" dirty="0"/>
              <a:t> </a:t>
            </a:r>
            <a:r>
              <a:rPr lang="en-US" dirty="0" smtClean="0"/>
              <a:t>     PCs.</a:t>
            </a:r>
          </a:p>
          <a:p>
            <a:pPr>
              <a:lnSpc>
                <a:spcPct val="150000"/>
              </a:lnSpc>
              <a:buFont typeface="Wingdings" panose="05000000000000000000" pitchFamily="2" charset="2"/>
              <a:buChar char="Ø"/>
            </a:pPr>
            <a:r>
              <a:rPr lang="en-US" dirty="0" smtClean="0"/>
              <a:t>   It </a:t>
            </a:r>
            <a:r>
              <a:rPr lang="en-US" dirty="0"/>
              <a:t>provides one of the most productive ways to create desktop apps based on the visual designer </a:t>
            </a:r>
            <a:endParaRPr lang="en-US" dirty="0" smtClean="0"/>
          </a:p>
          <a:p>
            <a:pPr marL="0" indent="0">
              <a:lnSpc>
                <a:spcPct val="150000"/>
              </a:lnSpc>
              <a:buNone/>
            </a:pPr>
            <a:r>
              <a:rPr lang="en-US" dirty="0"/>
              <a:t> </a:t>
            </a:r>
            <a:r>
              <a:rPr lang="en-US" dirty="0" smtClean="0"/>
              <a:t>     provided </a:t>
            </a:r>
            <a:r>
              <a:rPr lang="en-US" dirty="0"/>
              <a:t>in Visual Studio. </a:t>
            </a:r>
            <a:endParaRPr lang="en-US" dirty="0" smtClean="0"/>
          </a:p>
        </p:txBody>
      </p:sp>
    </p:spTree>
    <p:extLst>
      <p:ext uri="{BB962C8B-B14F-4D97-AF65-F5344CB8AC3E}">
        <p14:creationId xmlns:p14="http://schemas.microsoft.com/office/powerpoint/2010/main" val="1876361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410244" y="1990187"/>
            <a:ext cx="6576775" cy="3974777"/>
          </a:xfrm>
          <a:prstGeom prst="rect">
            <a:avLst/>
          </a:prstGeom>
        </p:spPr>
      </p:pic>
    </p:spTree>
    <p:extLst>
      <p:ext uri="{BB962C8B-B14F-4D97-AF65-F5344CB8AC3E}">
        <p14:creationId xmlns:p14="http://schemas.microsoft.com/office/powerpoint/2010/main" val="2466281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3097" y="124232"/>
            <a:ext cx="10058400" cy="1450757"/>
          </a:xfrm>
        </p:spPr>
        <p:txBody>
          <a:bodyPr>
            <a:normAutofit/>
          </a:bodyPr>
          <a:lstStyle/>
          <a:p>
            <a:r>
              <a:rPr lang="en-US" dirty="0">
                <a:solidFill>
                  <a:schemeClr val="tx1"/>
                </a:solidFill>
                <a:latin typeface="Tahoma" panose="020B0604030504040204" pitchFamily="34" charset="0"/>
              </a:rPr>
              <a:t>Common Properties </a:t>
            </a:r>
            <a:r>
              <a:rPr lang="en-US" dirty="0" smtClean="0">
                <a:solidFill>
                  <a:schemeClr val="tx1"/>
                </a:solidFill>
                <a:latin typeface="Tahoma" panose="020B0604030504040204" pitchFamily="34" charset="0"/>
              </a:rPr>
              <a:t>of Form Controls</a:t>
            </a:r>
            <a:endParaRPr lang="en-US" dirty="0">
              <a:solidFill>
                <a:schemeClr val="tx1"/>
              </a:solidFill>
            </a:endParaRPr>
          </a:p>
        </p:txBody>
      </p:sp>
      <p:graphicFrame>
        <p:nvGraphicFramePr>
          <p:cNvPr id="5" name="Group 569"/>
          <p:cNvGraphicFramePr>
            <a:graphicFrameLocks noGrp="1"/>
          </p:cNvGraphicFramePr>
          <p:nvPr>
            <p:ph idx="1"/>
            <p:extLst>
              <p:ext uri="{D42A27DB-BD31-4B8C-83A1-F6EECF244321}">
                <p14:modId xmlns:p14="http://schemas.microsoft.com/office/powerpoint/2010/main" val="2664488172"/>
              </p:ext>
            </p:extLst>
          </p:nvPr>
        </p:nvGraphicFramePr>
        <p:xfrm>
          <a:off x="1016950" y="1656846"/>
          <a:ext cx="10207095" cy="4611032"/>
        </p:xfrm>
        <a:graphic>
          <a:graphicData uri="http://schemas.openxmlformats.org/drawingml/2006/table">
            <a:tbl>
              <a:tblPr/>
              <a:tblGrid>
                <a:gridCol w="1289278"/>
                <a:gridCol w="1580588"/>
                <a:gridCol w="7337229"/>
              </a:tblGrid>
              <a:tr h="257104">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Calibri (Body)"/>
                          <a:cs typeface="Times New Roman" panose="02020603050405020304" pitchFamily="18" charset="0"/>
                        </a:rPr>
                        <a:t>Name</a:t>
                      </a:r>
                      <a:endParaRPr kumimoji="0" lang="en-US" sz="1200" b="1" i="0" u="none" strike="noStrike" cap="none" normalizeH="0" baseline="0" dirty="0" smtClean="0">
                        <a:ln>
                          <a:noFill/>
                        </a:ln>
                        <a:solidFill>
                          <a:schemeClr val="bg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F0"/>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bg1"/>
                          </a:solidFill>
                          <a:effectLst/>
                          <a:latin typeface="Calibri (Body)"/>
                          <a:cs typeface="Times New Roman" panose="02020603050405020304" pitchFamily="18" charset="0"/>
                        </a:rPr>
                        <a:t>Availability</a:t>
                      </a:r>
                      <a:endParaRPr kumimoji="0" lang="en-US" sz="1200" b="1" i="0" u="none" strike="noStrike" cap="none" normalizeH="0" baseline="0" smtClean="0">
                        <a:ln>
                          <a:noFill/>
                        </a:ln>
                        <a:solidFill>
                          <a:schemeClr val="bg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F0"/>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Calibri (Body)"/>
                          <a:cs typeface="Times New Roman" panose="02020603050405020304" pitchFamily="18" charset="0"/>
                        </a:rPr>
                        <a:t>Description</a:t>
                      </a:r>
                      <a:endParaRPr kumimoji="0" lang="en-US" sz="1200" b="1" i="0" u="none" strike="noStrike" cap="none" normalizeH="0" baseline="0" dirty="0" smtClean="0">
                        <a:ln>
                          <a:noFill/>
                        </a:ln>
                        <a:solidFill>
                          <a:schemeClr val="bg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B0F0"/>
                    </a:solidFill>
                  </a:tcPr>
                </a:tc>
              </a:tr>
              <a:tr h="599908">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Anchor</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Read/Write</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Body)"/>
                          <a:cs typeface="Times New Roman" panose="02020603050405020304" pitchFamily="18" charset="0"/>
                        </a:rPr>
                        <a:t>Using this property, you can specify how the control behaves when its container is resized. See below for a detailed explanation of this property.</a:t>
                      </a:r>
                      <a:endParaRPr kumimoji="0" lang="en-US" sz="1200" b="0" i="0" u="none" strike="noStrike" cap="none" normalizeH="0" baseline="0" dirty="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57104">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BackColor</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Read/Write</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The background color of a control.</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99908">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Body)"/>
                          <a:cs typeface="Times New Roman" panose="02020603050405020304" pitchFamily="18" charset="0"/>
                        </a:rPr>
                        <a:t>Bottom</a:t>
                      </a:r>
                      <a:endParaRPr kumimoji="0" lang="en-US" sz="1200" b="0" i="0" u="none" strike="noStrike" cap="none" normalizeH="0" baseline="0" dirty="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Read/Write</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By setting this property, you specify the distance from the top of the window to the bottom of the control. This is not the same as specifying the height of the control.</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28506">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Dock</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Read/Write</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Allows you to make a control dock to the edges of a window. See below for a more detailed explanation of this property.</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99908">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Enabled</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Read/Write</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Setting Enabled to true usually means that the control can receive input from the user. Setting Enabled to false usually means that it cannot.</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57104">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ForeColor</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Read/Write</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The foreground color of the control.</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57104">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Height</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Read/Write</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The distance from the top to the bottom of the control.</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28506">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Left</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Read/Write</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The left edge of the control relative to the left edge of the window.</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28506">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Name</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Read/Write</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The name of the control. This name can be used to reference the control in code.</a:t>
                      </a:r>
                      <a:endParaRPr kumimoji="0" lang="en-US" sz="1200" b="0" i="0" u="none" strike="noStrike" cap="none" normalizeH="0" baseline="0" smtClean="0">
                        <a:ln>
                          <a:noFill/>
                        </a:ln>
                        <a:solidFill>
                          <a:schemeClr val="tx1"/>
                        </a:solidFill>
                        <a:effectLst/>
                        <a:latin typeface="Calibri (Body)"/>
                      </a:endParaRP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28506">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rPr>
                        <a:t>Image</a:t>
                      </a: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Read/Write</a:t>
                      </a: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Body)"/>
                        </a:rPr>
                        <a:t>Allow you to specify an image (bitmap, icon etc.), which will be displayed on the Control. </a:t>
                      </a:r>
                    </a:p>
                  </a:txBody>
                  <a:tcPr marL="85701" marR="85701" marT="42851" marB="4285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125672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latin typeface="Tahoma" panose="020B0604030504040204" pitchFamily="34" charset="0"/>
              </a:rPr>
              <a:t>Common Properties </a:t>
            </a:r>
            <a:r>
              <a:rPr lang="en-US" dirty="0" smtClean="0">
                <a:solidFill>
                  <a:schemeClr val="tx1"/>
                </a:solidFill>
                <a:latin typeface="Tahoma" panose="020B0604030504040204" pitchFamily="34" charset="0"/>
              </a:rPr>
              <a:t>of Form Controls</a:t>
            </a:r>
            <a:endParaRPr lang="en-US" dirty="0">
              <a:solidFill>
                <a:schemeClr val="tx1"/>
              </a:solidFill>
            </a:endParaRPr>
          </a:p>
        </p:txBody>
      </p:sp>
      <p:graphicFrame>
        <p:nvGraphicFramePr>
          <p:cNvPr id="3" name="Group 167"/>
          <p:cNvGraphicFramePr>
            <a:graphicFrameLocks noGrp="1"/>
          </p:cNvGraphicFramePr>
          <p:nvPr>
            <p:ph idx="1"/>
            <p:extLst>
              <p:ext uri="{D42A27DB-BD31-4B8C-83A1-F6EECF244321}">
                <p14:modId xmlns:p14="http://schemas.microsoft.com/office/powerpoint/2010/main" val="3204015999"/>
              </p:ext>
            </p:extLst>
          </p:nvPr>
        </p:nvGraphicFramePr>
        <p:xfrm>
          <a:off x="1097280" y="1737360"/>
          <a:ext cx="10283705" cy="4203702"/>
        </p:xfrm>
        <a:graphic>
          <a:graphicData uri="http://schemas.openxmlformats.org/drawingml/2006/table">
            <a:tbl>
              <a:tblPr/>
              <a:tblGrid>
                <a:gridCol w="1405013"/>
                <a:gridCol w="1794446"/>
                <a:gridCol w="7084246"/>
              </a:tblGrid>
              <a:tr h="382588">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Calibri (Body)"/>
                          <a:cs typeface="Times New Roman" panose="02020603050405020304" pitchFamily="18" charset="0"/>
                        </a:rPr>
                        <a:t>Name</a:t>
                      </a:r>
                      <a:endParaRPr kumimoji="0" lang="en-US" sz="1400" b="1" i="0" u="none" strike="noStrike" cap="none" normalizeH="0" baseline="0" dirty="0" smtClean="0">
                        <a:ln>
                          <a:noFill/>
                        </a:ln>
                        <a:solidFill>
                          <a:schemeClr val="bg1"/>
                        </a:solidFill>
                        <a:effectLst/>
                        <a:latin typeface="Calibri (Body)"/>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Calibri (Body)"/>
                          <a:cs typeface="Times New Roman" panose="02020603050405020304" pitchFamily="18" charset="0"/>
                        </a:rPr>
                        <a:t>Availability</a:t>
                      </a:r>
                      <a:endParaRPr kumimoji="0" lang="en-US" sz="1400" b="1" i="0" u="none" strike="noStrike" cap="none" normalizeH="0" baseline="0" dirty="0" smtClean="0">
                        <a:ln>
                          <a:noFill/>
                        </a:ln>
                        <a:solidFill>
                          <a:schemeClr val="bg1"/>
                        </a:solidFill>
                        <a:effectLst/>
                        <a:latin typeface="Calibri (Body)"/>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Calibri (Body)"/>
                          <a:cs typeface="Times New Roman" panose="02020603050405020304" pitchFamily="18" charset="0"/>
                        </a:rPr>
                        <a:t>Description</a:t>
                      </a:r>
                      <a:endParaRPr kumimoji="0" lang="en-US" sz="1400" b="1" i="0" u="none" strike="noStrike" cap="none" normalizeH="0" baseline="0" dirty="0" smtClean="0">
                        <a:ln>
                          <a:noFill/>
                        </a:ln>
                        <a:solidFill>
                          <a:schemeClr val="bg1"/>
                        </a:solidFill>
                        <a:effectLst/>
                        <a:latin typeface="Calibri (Body)"/>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r>
              <a:tr h="393700">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ImageAlign</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Read/Write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With this property, you can set where the image on the Control should appear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82588">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Parent</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Read/Write</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The parent of the control.</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93700">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Right</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Read/Write</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The right edge of the control relative to the left edge of the window.</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82588">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TabIndex</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Read/Write</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The number the control has in the tab order of its container.</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81000">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TabStop</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Body)"/>
                          <a:cs typeface="Times New Roman" panose="02020603050405020304" pitchFamily="18" charset="0"/>
                        </a:rPr>
                        <a:t>Read/Write</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Specifies whether the control can be accessed by the Tab key.</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654050">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Tag</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Read/Write</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Body)"/>
                          <a:cs typeface="Times New Roman" panose="02020603050405020304" pitchFamily="18" charset="0"/>
                        </a:rPr>
                        <a:t>This value is usually not used by the control itself, and is there for you to store information about the control on the control itself. When this property is assigned a value through the Windows Form designer, you can only assign a string to it.</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93700">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Top</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Read/Write</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The top edge of the control relative to the top of the window.</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47675">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Visible</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Read/Write</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Specifies whether or not the control is visible </a:t>
                      </a:r>
                      <a:br>
                        <a:rPr kumimoji="0" lang="en-US" sz="1200" b="0" i="0" u="none" strike="noStrike" cap="none" normalizeH="0" baseline="0" smtClean="0">
                          <a:ln>
                            <a:noFill/>
                          </a:ln>
                          <a:solidFill>
                            <a:schemeClr val="tx1"/>
                          </a:solidFill>
                          <a:effectLst/>
                          <a:latin typeface="Calibri (Body)"/>
                          <a:cs typeface="Times New Roman" panose="02020603050405020304" pitchFamily="18" charset="0"/>
                        </a:rPr>
                      </a:b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at runtime.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82588">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Width</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Body)"/>
                          <a:cs typeface="Times New Roman" panose="02020603050405020304" pitchFamily="18" charset="0"/>
                        </a:rPr>
                        <a:t>Read/Write</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Body)"/>
                          <a:cs typeface="Times New Roman" panose="02020603050405020304" pitchFamily="18" charset="0"/>
                        </a:rPr>
                        <a:t>The width of the control.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60473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point of Button Control:</a:t>
            </a:r>
            <a:endParaRPr lang="en-US" dirty="0"/>
          </a:p>
        </p:txBody>
      </p:sp>
      <p:sp>
        <p:nvSpPr>
          <p:cNvPr id="3" name="Content Placeholder 2"/>
          <p:cNvSpPr>
            <a:spLocks noGrp="1"/>
          </p:cNvSpPr>
          <p:nvPr>
            <p:ph idx="1"/>
          </p:nvPr>
        </p:nvSpPr>
        <p:spPr/>
        <p:txBody>
          <a:bodyPr/>
          <a:lstStyle/>
          <a:p>
            <a:pPr algn="just">
              <a:lnSpc>
                <a:spcPct val="80000"/>
              </a:lnSpc>
            </a:pPr>
            <a:r>
              <a:rPr lang="en-US" sz="1600" dirty="0">
                <a:latin typeface="Calibri (Body)"/>
              </a:rPr>
              <a:t>When you think of a button, you are probably thinking of a rectangular button that can be clicked to perform some task .</a:t>
            </a:r>
          </a:p>
          <a:p>
            <a:pPr algn="just">
              <a:lnSpc>
                <a:spcPct val="80000"/>
              </a:lnSpc>
            </a:pPr>
            <a:endParaRPr lang="en-US" sz="1600" dirty="0">
              <a:latin typeface="Calibri (Body)"/>
            </a:endParaRPr>
          </a:p>
          <a:p>
            <a:pPr algn="just">
              <a:lnSpc>
                <a:spcPct val="80000"/>
              </a:lnSpc>
            </a:pPr>
            <a:r>
              <a:rPr lang="en-US" sz="1600" dirty="0">
                <a:latin typeface="Calibri (Body)"/>
              </a:rPr>
              <a:t>However, technically there are three buttons in Visual Studio.NET. This is because radio buttons (as the name implies) and check boxes are also buttons. Because of this, the Button class is not derived directly from Control, but from another class called </a:t>
            </a:r>
            <a:r>
              <a:rPr lang="en-US" sz="1600" dirty="0" err="1">
                <a:solidFill>
                  <a:srgbClr val="006666"/>
                </a:solidFill>
                <a:latin typeface="Calibri (Body)"/>
              </a:rPr>
              <a:t>ButtonBase</a:t>
            </a:r>
            <a:r>
              <a:rPr lang="en-US" sz="1600" dirty="0">
                <a:latin typeface="Calibri (Body)"/>
              </a:rPr>
              <a:t>, which is derived from Control. </a:t>
            </a:r>
          </a:p>
          <a:p>
            <a:pPr algn="just">
              <a:lnSpc>
                <a:spcPct val="80000"/>
              </a:lnSpc>
            </a:pPr>
            <a:endParaRPr lang="en-US" sz="1600" dirty="0">
              <a:latin typeface="Calibri (Body)"/>
            </a:endParaRPr>
          </a:p>
          <a:p>
            <a:pPr algn="just">
              <a:lnSpc>
                <a:spcPct val="80000"/>
              </a:lnSpc>
            </a:pPr>
            <a:r>
              <a:rPr lang="en-US" sz="1600" dirty="0">
                <a:latin typeface="Calibri (Body)"/>
              </a:rPr>
              <a:t>The button control exists on just about any Windows dialog you can think of. A button is primarily used to perform three kinds of tasks:</a:t>
            </a:r>
          </a:p>
          <a:p>
            <a:pPr lvl="1">
              <a:lnSpc>
                <a:spcPct val="80000"/>
              </a:lnSpc>
            </a:pPr>
            <a:r>
              <a:rPr lang="en-US" sz="1600" dirty="0">
                <a:latin typeface="Calibri (Body)"/>
              </a:rPr>
              <a:t>To close a dialog with a state (for example, OK and Cancel buttons) </a:t>
            </a:r>
          </a:p>
          <a:p>
            <a:pPr lvl="1">
              <a:lnSpc>
                <a:spcPct val="80000"/>
              </a:lnSpc>
            </a:pPr>
            <a:r>
              <a:rPr lang="en-US" sz="1600" dirty="0">
                <a:latin typeface="Calibri (Body)"/>
              </a:rPr>
              <a:t>To perform an action on data entered on a dialog (for example clicking Search after entering some search criteria) </a:t>
            </a:r>
          </a:p>
          <a:p>
            <a:pPr lvl="1">
              <a:lnSpc>
                <a:spcPct val="80000"/>
              </a:lnSpc>
            </a:pPr>
            <a:r>
              <a:rPr lang="en-US" sz="1600" dirty="0">
                <a:latin typeface="Calibri (Body)"/>
              </a:rPr>
              <a:t>To open another dialog or application (for example, Help buttons) </a:t>
            </a:r>
          </a:p>
          <a:p>
            <a:endParaRPr lang="en-US" dirty="0"/>
          </a:p>
        </p:txBody>
      </p:sp>
    </p:spTree>
    <p:extLst>
      <p:ext uri="{BB962C8B-B14F-4D97-AF65-F5344CB8AC3E}">
        <p14:creationId xmlns:p14="http://schemas.microsoft.com/office/powerpoint/2010/main" val="1977086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Anatomy of a Form</a:t>
            </a:r>
          </a:p>
        </p:txBody>
      </p:sp>
      <p:sp>
        <p:nvSpPr>
          <p:cNvPr id="3" name="Content Placeholder 2"/>
          <p:cNvSpPr>
            <a:spLocks noGrp="1"/>
          </p:cNvSpPr>
          <p:nvPr>
            <p:ph idx="1"/>
          </p:nvPr>
        </p:nvSpPr>
        <p:spPr>
          <a:xfrm>
            <a:off x="1097280" y="1845733"/>
            <a:ext cx="10058400" cy="4183107"/>
          </a:xfrm>
        </p:spPr>
        <p:txBody>
          <a:bodyPr>
            <a:normAutofit/>
          </a:bodyPr>
          <a:lstStyle/>
          <a:p>
            <a:r>
              <a:rPr lang="en-US" sz="2400" dirty="0"/>
              <a:t>In the world of Windows Forms, the Form type represents any window in the application, including the topmost main windows, child windows of a multiple document interface (MDI) application, as well as modal and modeless dialog boxes. </a:t>
            </a:r>
            <a:endParaRPr lang="en-US" sz="2400" dirty="0" smtClean="0"/>
          </a:p>
          <a:p>
            <a:r>
              <a:rPr lang="en-US" sz="2400" dirty="0" smtClean="0"/>
              <a:t>As </a:t>
            </a:r>
            <a:r>
              <a:rPr lang="en-US" sz="2400" dirty="0"/>
              <a:t>Figure </a:t>
            </a:r>
            <a:r>
              <a:rPr lang="en-US" sz="2400" dirty="0" smtClean="0"/>
              <a:t>A-11 shows in next slide, </a:t>
            </a:r>
            <a:r>
              <a:rPr lang="en-US" sz="2400" dirty="0"/>
              <a:t>the Form type gathers a good deal of functionality from its parent classes and the numerous interfaces it implements.</a:t>
            </a:r>
          </a:p>
        </p:txBody>
      </p:sp>
    </p:spTree>
    <p:extLst>
      <p:ext uri="{BB962C8B-B14F-4D97-AF65-F5344CB8AC3E}">
        <p14:creationId xmlns:p14="http://schemas.microsoft.com/office/powerpoint/2010/main" val="2325619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6428" y="278969"/>
            <a:ext cx="10895308" cy="6044339"/>
          </a:xfrm>
          <a:prstGeom prst="rect">
            <a:avLst/>
          </a:prstGeom>
        </p:spPr>
      </p:pic>
    </p:spTree>
    <p:extLst>
      <p:ext uri="{BB962C8B-B14F-4D97-AF65-F5344CB8AC3E}">
        <p14:creationId xmlns:p14="http://schemas.microsoft.com/office/powerpoint/2010/main" val="1003625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0970" y="394435"/>
            <a:ext cx="11560542" cy="5883150"/>
          </a:xfrm>
          <a:prstGeom prst="rect">
            <a:avLst/>
          </a:prstGeom>
          <a:ln>
            <a:noFill/>
          </a:ln>
          <a:effectLst>
            <a:softEdge rad="112500"/>
          </a:effectLst>
        </p:spPr>
      </p:pic>
    </p:spTree>
    <p:extLst>
      <p:ext uri="{BB962C8B-B14F-4D97-AF65-F5344CB8AC3E}">
        <p14:creationId xmlns:p14="http://schemas.microsoft.com/office/powerpoint/2010/main" val="1961827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711" y="379594"/>
            <a:ext cx="10058400" cy="751782"/>
          </a:xfrm>
        </p:spPr>
        <p:txBody>
          <a:bodyPr/>
          <a:lstStyle/>
          <a:p>
            <a:r>
              <a:rPr lang="en-US" dirty="0" smtClean="0"/>
              <a:t>Core Properties of the Control Type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10967" y="1131376"/>
            <a:ext cx="10344713" cy="5246177"/>
          </a:xfrm>
          <a:prstGeom prst="rect">
            <a:avLst/>
          </a:prstGeom>
          <a:ln>
            <a:noFill/>
          </a:ln>
          <a:effectLst>
            <a:softEdge rad="112500"/>
          </a:effectLst>
        </p:spPr>
      </p:pic>
    </p:spTree>
    <p:extLst>
      <p:ext uri="{BB962C8B-B14F-4D97-AF65-F5344CB8AC3E}">
        <p14:creationId xmlns:p14="http://schemas.microsoft.com/office/powerpoint/2010/main" val="20683003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 Form Events</a:t>
            </a:r>
            <a:endParaRPr lang="en-US" dirty="0"/>
          </a:p>
        </p:txBody>
      </p:sp>
      <p:sp>
        <p:nvSpPr>
          <p:cNvPr id="8" name="Content Placeholder 7"/>
          <p:cNvSpPr>
            <a:spLocks noGrp="1"/>
          </p:cNvSpPr>
          <p:nvPr>
            <p:ph idx="1"/>
          </p:nvPr>
        </p:nvSpPr>
        <p:spPr>
          <a:xfrm>
            <a:off x="1198019" y="1884713"/>
            <a:ext cx="10058400" cy="4023360"/>
          </a:xfrm>
        </p:spPr>
        <p:txBody>
          <a:bodyPr/>
          <a:lstStyle/>
          <a:p>
            <a:pPr>
              <a:spcBef>
                <a:spcPct val="60000"/>
              </a:spcBef>
              <a:buFont typeface="Wingdings" panose="05000000000000000000" pitchFamily="2" charset="2"/>
              <a:buChar char="Ø"/>
            </a:pPr>
            <a:r>
              <a:rPr lang="en-US" dirty="0">
                <a:latin typeface="Calibri (Body)"/>
              </a:rPr>
              <a:t>Add code to respond to events, like button </a:t>
            </a:r>
            <a:r>
              <a:rPr lang="en-US" dirty="0" smtClean="0">
                <a:latin typeface="Calibri (Body)"/>
              </a:rPr>
              <a:t>clicks</a:t>
            </a:r>
          </a:p>
          <a:p>
            <a:pPr marL="0" indent="0">
              <a:spcBef>
                <a:spcPct val="60000"/>
              </a:spcBef>
              <a:buNone/>
            </a:pPr>
            <a:endParaRPr lang="en-US" dirty="0" smtClean="0">
              <a:latin typeface="Calibri (Body)"/>
            </a:endParaRPr>
          </a:p>
          <a:p>
            <a:pPr>
              <a:spcBef>
                <a:spcPct val="60000"/>
              </a:spcBef>
              <a:buFont typeface="Wingdings" panose="05000000000000000000" pitchFamily="2" charset="2"/>
              <a:buChar char="Ø"/>
            </a:pPr>
            <a:r>
              <a:rPr lang="en-US" dirty="0" smtClean="0">
                <a:latin typeface="Calibri (Body)"/>
              </a:rPr>
              <a:t>From </a:t>
            </a:r>
            <a:r>
              <a:rPr lang="en-US" dirty="0">
                <a:latin typeface="Calibri (Body)"/>
              </a:rPr>
              <a:t>the Properties window, select the lightening bolt (Events)</a:t>
            </a:r>
          </a:p>
          <a:p>
            <a:pPr lvl="1">
              <a:spcBef>
                <a:spcPct val="60000"/>
              </a:spcBef>
              <a:buFont typeface="Wingdings" panose="05000000000000000000" pitchFamily="2" charset="2"/>
              <a:buChar char="Ø"/>
            </a:pPr>
            <a:endParaRPr lang="en-US" sz="2000" dirty="0">
              <a:latin typeface="Calibri (Body)"/>
            </a:endParaRPr>
          </a:p>
          <a:p>
            <a:pPr lvl="1">
              <a:spcBef>
                <a:spcPct val="60000"/>
              </a:spcBef>
              <a:buFont typeface="Wingdings" panose="05000000000000000000" pitchFamily="2" charset="2"/>
              <a:buChar char="Ø"/>
            </a:pPr>
            <a:r>
              <a:rPr lang="en-US" sz="2000" dirty="0">
                <a:latin typeface="Calibri (Body)"/>
              </a:rPr>
              <a:t>Double-click on the event name to generate code</a:t>
            </a:r>
          </a:p>
          <a:p>
            <a:pPr lvl="2">
              <a:spcBef>
                <a:spcPct val="60000"/>
              </a:spcBef>
              <a:buFont typeface="Arial" panose="020B0604020202020204" pitchFamily="34" charset="0"/>
              <a:buChar char="•"/>
            </a:pPr>
            <a:r>
              <a:rPr lang="en-US" dirty="0">
                <a:latin typeface="Calibri (Body)"/>
              </a:rPr>
              <a:t>Registers the event as being of interest </a:t>
            </a:r>
          </a:p>
          <a:p>
            <a:pPr lvl="2">
              <a:spcBef>
                <a:spcPct val="60000"/>
              </a:spcBef>
              <a:buFont typeface="Arial" panose="020B0604020202020204" pitchFamily="34" charset="0"/>
              <a:buChar char="•"/>
            </a:pPr>
            <a:r>
              <a:rPr lang="en-US" dirty="0">
                <a:latin typeface="Calibri (Body)"/>
              </a:rPr>
              <a:t>Adds a heading for event-handler method</a:t>
            </a:r>
          </a:p>
          <a:p>
            <a:endParaRPr lang="en-US" dirty="0"/>
          </a:p>
        </p:txBody>
      </p:sp>
    </p:spTree>
    <p:extLst>
      <p:ext uri="{BB962C8B-B14F-4D97-AF65-F5344CB8AC3E}">
        <p14:creationId xmlns:p14="http://schemas.microsoft.com/office/powerpoint/2010/main" val="3341145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 Form Events</a:t>
            </a:r>
            <a:endParaRPr lang="en-US" dirty="0"/>
          </a:p>
        </p:txBody>
      </p:sp>
      <p:pic>
        <p:nvPicPr>
          <p:cNvPr id="4" name="Content Placeholder 3"/>
          <p:cNvPicPr>
            <a:picLocks noGrp="1" noChangeAspect="1"/>
          </p:cNvPicPr>
          <p:nvPr>
            <p:ph idx="1"/>
          </p:nvPr>
        </p:nvPicPr>
        <p:blipFill>
          <a:blip r:embed="rId2"/>
          <a:stretch>
            <a:fillRect/>
          </a:stretch>
        </p:blipFill>
        <p:spPr>
          <a:xfrm>
            <a:off x="3860877" y="1801130"/>
            <a:ext cx="3330336" cy="4471285"/>
          </a:xfrm>
          <a:prstGeom prst="rect">
            <a:avLst/>
          </a:prstGeom>
        </p:spPr>
      </p:pic>
      <p:sp>
        <p:nvSpPr>
          <p:cNvPr id="5" name="AutoShape 14"/>
          <p:cNvSpPr>
            <a:spLocks noChangeArrowheads="1"/>
          </p:cNvSpPr>
          <p:nvPr/>
        </p:nvSpPr>
        <p:spPr bwMode="auto">
          <a:xfrm>
            <a:off x="7457026" y="2293211"/>
            <a:ext cx="1524000" cy="1219200"/>
          </a:xfrm>
          <a:prstGeom prst="wedgeEllipseCallout">
            <a:avLst>
              <a:gd name="adj1" fmla="val -256829"/>
              <a:gd name="adj2" fmla="val -57815"/>
            </a:avLst>
          </a:prstGeom>
          <a:solidFill>
            <a:srgbClr val="00B0F0"/>
          </a:solidFill>
          <a:ln w="9525">
            <a:solidFill>
              <a:schemeClr val="tx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r>
              <a:rPr lang="en-US" sz="2000" dirty="0">
                <a:latin typeface="Times New Roman" panose="02020603050405020304" pitchFamily="18" charset="0"/>
              </a:rPr>
              <a:t>Events button selected</a:t>
            </a:r>
          </a:p>
        </p:txBody>
      </p:sp>
      <p:pic>
        <p:nvPicPr>
          <p:cNvPr id="6" name="Picture 16" descr="event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527" y="2998547"/>
            <a:ext cx="1189038"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17"/>
          <p:cNvSpPr>
            <a:spLocks noChangeShapeType="1"/>
          </p:cNvSpPr>
          <p:nvPr/>
        </p:nvSpPr>
        <p:spPr bwMode="auto">
          <a:xfrm flipV="1">
            <a:off x="2814565" y="2224007"/>
            <a:ext cx="1501713" cy="1050708"/>
          </a:xfrm>
          <a:prstGeom prst="line">
            <a:avLst/>
          </a:prstGeom>
          <a:noFill/>
          <a:ln w="381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784702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p:txBody>
          <a:bodyPr/>
          <a:lstStyle/>
          <a:p>
            <a:pPr>
              <a:lnSpc>
                <a:spcPct val="150000"/>
              </a:lnSpc>
              <a:buFont typeface="Wingdings" panose="05000000000000000000" pitchFamily="2" charset="2"/>
              <a:buChar char="Ø"/>
            </a:pPr>
            <a:r>
              <a:rPr lang="en-US" dirty="0"/>
              <a:t> </a:t>
            </a:r>
            <a:r>
              <a:rPr lang="en-US" dirty="0" smtClean="0"/>
              <a:t>Form is a container which can hold all other controls within it.</a:t>
            </a:r>
            <a:endParaRPr lang="en-US" dirty="0"/>
          </a:p>
          <a:p>
            <a:pPr>
              <a:lnSpc>
                <a:spcPct val="150000"/>
              </a:lnSpc>
              <a:buFont typeface="Wingdings" panose="05000000000000000000" pitchFamily="2" charset="2"/>
              <a:buChar char="Ø"/>
            </a:pPr>
            <a:r>
              <a:rPr lang="en-US" dirty="0" smtClean="0"/>
              <a:t>  In C# .NET every for is treated as a class and is derived from System.Windows.Forms.Form class.</a:t>
            </a:r>
          </a:p>
          <a:p>
            <a:pPr>
              <a:lnSpc>
                <a:spcPct val="150000"/>
              </a:lnSpc>
              <a:buFont typeface="Wingdings" panose="05000000000000000000" pitchFamily="2" charset="2"/>
              <a:buChar char="Ø"/>
            </a:pPr>
            <a:r>
              <a:rPr lang="en-US" dirty="0"/>
              <a:t> </a:t>
            </a:r>
            <a:r>
              <a:rPr lang="en-US" dirty="0" smtClean="0"/>
              <a:t> In </a:t>
            </a:r>
            <a:r>
              <a:rPr lang="en-US" dirty="0"/>
              <a:t>C# .</a:t>
            </a:r>
            <a:r>
              <a:rPr lang="en-US" dirty="0" smtClean="0"/>
              <a:t>NET </a:t>
            </a:r>
            <a:r>
              <a:rPr lang="en-US" dirty="0"/>
              <a:t>W</a:t>
            </a:r>
            <a:r>
              <a:rPr lang="en-US" dirty="0" smtClean="0"/>
              <a:t>indow </a:t>
            </a:r>
            <a:r>
              <a:rPr lang="en-US" dirty="0"/>
              <a:t>F</a:t>
            </a:r>
            <a:r>
              <a:rPr lang="en-US" dirty="0" smtClean="0"/>
              <a:t>orm  we can place various controls like Text Box, Button, Check Box, Radio        Buttons etc.</a:t>
            </a:r>
          </a:p>
          <a:p>
            <a:pPr>
              <a:lnSpc>
                <a:spcPct val="150000"/>
              </a:lnSpc>
              <a:buFont typeface="Wingdings" panose="05000000000000000000" pitchFamily="2" charset="2"/>
              <a:buChar char="Ø"/>
            </a:pPr>
            <a:r>
              <a:rPr lang="en-US" dirty="0" smtClean="0"/>
              <a:t> In C# .NET every Win Forms application every control has a special class and is present in System.Windows.Forms namespace.</a:t>
            </a:r>
          </a:p>
          <a:p>
            <a:pPr>
              <a:lnSpc>
                <a:spcPct val="100000"/>
              </a:lnSpc>
              <a:buFont typeface="Wingdings" panose="05000000000000000000" pitchFamily="2" charset="2"/>
              <a:buChar char="Ø"/>
            </a:pPr>
            <a:endParaRPr lang="en-US" dirty="0" smtClean="0"/>
          </a:p>
          <a:p>
            <a:pPr>
              <a:lnSpc>
                <a:spcPct val="100000"/>
              </a:lnSpc>
              <a:buFont typeface="Wingdings" panose="05000000000000000000" pitchFamily="2" charset="2"/>
              <a:buChar char="Ø"/>
            </a:pPr>
            <a:endParaRPr lang="en-US" dirty="0"/>
          </a:p>
        </p:txBody>
      </p:sp>
    </p:spTree>
    <p:extLst>
      <p:ext uri="{BB962C8B-B14F-4D97-AF65-F5344CB8AC3E}">
        <p14:creationId xmlns:p14="http://schemas.microsoft.com/office/powerpoint/2010/main" val="649473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 Form Important Events</a:t>
            </a:r>
            <a:endParaRPr lang="en-US" dirty="0"/>
          </a:p>
        </p:txBody>
      </p:sp>
      <p:graphicFrame>
        <p:nvGraphicFramePr>
          <p:cNvPr id="9" name="Group 306"/>
          <p:cNvGraphicFramePr>
            <a:graphicFrameLocks noGrp="1"/>
          </p:cNvGraphicFramePr>
          <p:nvPr>
            <p:ph idx="1"/>
            <p:extLst>
              <p:ext uri="{D42A27DB-BD31-4B8C-83A1-F6EECF244321}">
                <p14:modId xmlns:p14="http://schemas.microsoft.com/office/powerpoint/2010/main" val="3528579520"/>
              </p:ext>
            </p:extLst>
          </p:nvPr>
        </p:nvGraphicFramePr>
        <p:xfrm>
          <a:off x="1753031" y="1966752"/>
          <a:ext cx="8237538" cy="4267200"/>
        </p:xfrm>
        <a:graphic>
          <a:graphicData uri="http://schemas.openxmlformats.org/drawingml/2006/table">
            <a:tbl>
              <a:tblPr/>
              <a:tblGrid>
                <a:gridCol w="1582738"/>
                <a:gridCol w="6654800"/>
              </a:tblGrid>
              <a:tr h="168275">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66"/>
                          </a:solidFill>
                          <a:effectLst/>
                          <a:latin typeface="Calibri (Body)"/>
                          <a:cs typeface="Times New Roman" panose="02020603050405020304" pitchFamily="18" charset="0"/>
                        </a:rPr>
                        <a:t>Name </a:t>
                      </a:r>
                      <a:endParaRPr kumimoji="0" lang="en-US" sz="3200" b="0" i="0" u="none" strike="noStrike" cap="none" normalizeH="0" baseline="0" dirty="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EFF7"/>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66"/>
                          </a:solidFill>
                          <a:effectLst/>
                          <a:latin typeface="Calibri (Body)"/>
                          <a:cs typeface="Times New Roman" panose="02020603050405020304" pitchFamily="18" charset="0"/>
                        </a:rPr>
                        <a:t>Description </a:t>
                      </a:r>
                      <a:endParaRPr kumimoji="0" lang="en-US" sz="3200" b="0" i="0" u="none" strike="noStrike" cap="none" normalizeH="0" baseline="0" dirty="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EFF7"/>
                    </a:solidFill>
                  </a:tcPr>
                </a:tc>
              </a:tr>
              <a:tr h="166688">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Body)"/>
                          <a:cs typeface="Times New Roman" panose="02020603050405020304" pitchFamily="18" charset="0"/>
                        </a:rPr>
                        <a:t>Activated </a:t>
                      </a:r>
                      <a:endParaRPr kumimoji="0" lang="en-US" sz="32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Body)"/>
                          <a:cs typeface="Times New Roman" panose="02020603050405020304" pitchFamily="18" charset="0"/>
                        </a:rPr>
                        <a:t>Occurs when the form is activated in code or by the user.</a:t>
                      </a:r>
                      <a:endParaRPr kumimoji="0" lang="en-US" sz="32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168275">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Body)"/>
                          <a:cs typeface="Times New Roman" panose="02020603050405020304" pitchFamily="18" charset="0"/>
                        </a:rPr>
                        <a:t>Click  </a:t>
                      </a:r>
                      <a:endParaRPr kumimoji="0" lang="en-US" sz="32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Body)"/>
                          <a:cs typeface="Times New Roman" panose="02020603050405020304" pitchFamily="18" charset="0"/>
                        </a:rPr>
                        <a:t>Occurs when the control is clicked.</a:t>
                      </a:r>
                      <a:endParaRPr kumimoji="0" lang="en-US" sz="32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166688">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Body)"/>
                          <a:cs typeface="Times New Roman" panose="02020603050405020304" pitchFamily="18" charset="0"/>
                        </a:rPr>
                        <a:t>Closed </a:t>
                      </a:r>
                      <a:endParaRPr kumimoji="0" lang="en-US" sz="32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Body)"/>
                          <a:cs typeface="Times New Roman" panose="02020603050405020304" pitchFamily="18" charset="0"/>
                        </a:rPr>
                        <a:t>Occurs when the form is closed. </a:t>
                      </a:r>
                      <a:endParaRPr kumimoji="0" lang="en-US" sz="32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168275">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Calibri (Body)"/>
                          <a:cs typeface="Times New Roman" panose="02020603050405020304" pitchFamily="18" charset="0"/>
                        </a:rPr>
                        <a:t>Closing </a:t>
                      </a:r>
                      <a:endParaRPr kumimoji="0" lang="en-US" sz="3200" b="0" i="0" u="none" strike="noStrike" cap="none" normalizeH="0" baseline="0" dirty="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Calibri (Body)"/>
                          <a:cs typeface="Times New Roman" panose="02020603050405020304" pitchFamily="18" charset="0"/>
                        </a:rPr>
                        <a:t>Occurs when the form is closing.</a:t>
                      </a:r>
                      <a:endParaRPr kumimoji="0" lang="en-US" sz="3200" b="0" i="0" u="none" strike="noStrike" cap="none" normalizeH="0" baseline="0" dirty="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166688">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Calibri (Body)"/>
                          <a:cs typeface="Times New Roman" panose="02020603050405020304" pitchFamily="18" charset="0"/>
                        </a:rPr>
                        <a:t>DoubleClick  </a:t>
                      </a:r>
                      <a:endParaRPr kumimoji="0" lang="en-US" sz="3200" b="0" i="0" u="none" strike="noStrike" cap="none" normalizeH="0" baseline="0" dirty="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Calibri (Body)"/>
                          <a:cs typeface="Times New Roman" panose="02020603050405020304" pitchFamily="18" charset="0"/>
                        </a:rPr>
                        <a:t>Occurs when the control is double-clicked.</a:t>
                      </a:r>
                      <a:endParaRPr kumimoji="0" lang="en-US" sz="3200" b="0" i="0" u="none" strike="noStrike" cap="none" normalizeH="0" baseline="0" dirty="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168275">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Body)"/>
                          <a:cs typeface="Times New Roman" panose="02020603050405020304" pitchFamily="18" charset="0"/>
                        </a:rPr>
                        <a:t>DragDrop  </a:t>
                      </a:r>
                      <a:endParaRPr kumimoji="0" lang="en-US" sz="32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Body)"/>
                          <a:cs typeface="Times New Roman" panose="02020603050405020304" pitchFamily="18" charset="0"/>
                        </a:rPr>
                        <a:t>Occurs when a drag-and-drop operation is completed.</a:t>
                      </a:r>
                      <a:endParaRPr kumimoji="0" lang="en-US" sz="32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168275">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Body)"/>
                          <a:cs typeface="Times New Roman" panose="02020603050405020304" pitchFamily="18" charset="0"/>
                        </a:rPr>
                        <a:t>DragEnter  </a:t>
                      </a:r>
                      <a:endParaRPr kumimoji="0" lang="en-US" sz="32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Body)"/>
                          <a:cs typeface="Times New Roman" panose="02020603050405020304" pitchFamily="18" charset="0"/>
                        </a:rPr>
                        <a:t>Occurs when an object is dragged into the control's bounds.</a:t>
                      </a:r>
                      <a:endParaRPr kumimoji="0" lang="en-US" sz="32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166688">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Body)"/>
                          <a:cs typeface="Times New Roman" panose="02020603050405020304" pitchFamily="18" charset="0"/>
                        </a:rPr>
                        <a:t>DragLeave  </a:t>
                      </a:r>
                      <a:endParaRPr kumimoji="0" lang="en-US" sz="32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Body)"/>
                          <a:cs typeface="Times New Roman" panose="02020603050405020304" pitchFamily="18" charset="0"/>
                        </a:rPr>
                        <a:t>Occurs when an object is dragged out of the control's bounds.</a:t>
                      </a:r>
                      <a:endParaRPr kumimoji="0" lang="en-US" sz="32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168275">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Body)"/>
                          <a:cs typeface="Times New Roman" panose="02020603050405020304" pitchFamily="18" charset="0"/>
                        </a:rPr>
                        <a:t>DragOver  </a:t>
                      </a:r>
                      <a:endParaRPr kumimoji="0" lang="en-US" sz="32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Body)"/>
                          <a:cs typeface="Times New Roman" panose="02020603050405020304" pitchFamily="18" charset="0"/>
                        </a:rPr>
                        <a:t>Occurs when an object is dragged over the control's bounds.</a:t>
                      </a:r>
                      <a:endParaRPr kumimoji="0" lang="en-US" sz="32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166688">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Body)"/>
                          <a:cs typeface="Times New Roman" panose="02020603050405020304" pitchFamily="18" charset="0"/>
                        </a:rPr>
                        <a:t>FormClosed </a:t>
                      </a:r>
                      <a:endParaRPr kumimoji="0" lang="en-US" sz="32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Body)"/>
                          <a:cs typeface="Times New Roman" panose="02020603050405020304" pitchFamily="18" charset="0"/>
                        </a:rPr>
                        <a:t>Occurs after the form is closed.</a:t>
                      </a:r>
                      <a:endParaRPr kumimoji="0" lang="en-US" sz="32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168275">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Body)"/>
                          <a:cs typeface="Times New Roman" panose="02020603050405020304" pitchFamily="18" charset="0"/>
                        </a:rPr>
                        <a:t>FormClosing </a:t>
                      </a:r>
                      <a:endParaRPr kumimoji="0" lang="en-US" sz="32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Body)"/>
                          <a:cs typeface="Times New Roman" panose="02020603050405020304" pitchFamily="18" charset="0"/>
                        </a:rPr>
                        <a:t>Occurs before the form is closed.</a:t>
                      </a:r>
                      <a:endParaRPr kumimoji="0" lang="en-US" sz="32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166688">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Body)"/>
                          <a:cs typeface="Times New Roman" panose="02020603050405020304" pitchFamily="18" charset="0"/>
                        </a:rPr>
                        <a:t>KeyDown  </a:t>
                      </a:r>
                      <a:endParaRPr kumimoji="0" lang="en-US" sz="32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Body)"/>
                          <a:cs typeface="Times New Roman" panose="02020603050405020304" pitchFamily="18" charset="0"/>
                        </a:rPr>
                        <a:t>Occurs when a key is pressed while the control has focus.</a:t>
                      </a:r>
                      <a:endParaRPr kumimoji="0" lang="en-US" sz="32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168275">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Body)"/>
                          <a:cs typeface="Times New Roman" panose="02020603050405020304" pitchFamily="18" charset="0"/>
                        </a:rPr>
                        <a:t>KeyPress  </a:t>
                      </a:r>
                      <a:endParaRPr kumimoji="0" lang="en-US" sz="3200" b="0" i="0" u="none" strike="noStrike" cap="none" normalizeH="0" baseline="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marL="342900" indent="-342900">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marL="742950" indent="-285750">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marL="1143000" indent="-228600">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marL="1600200" indent="-228600">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marL="2057400" indent="-228600">
                        <a:spcBef>
                          <a:spcPct val="20000"/>
                        </a:spcBef>
                        <a:buClr>
                          <a:srgbClr val="003366"/>
                        </a:buClr>
                        <a:defRPr sz="1000">
                          <a:solidFill>
                            <a:schemeClr val="tx1"/>
                          </a:solidFill>
                          <a:latin typeface="Arial" panose="020B0604020202020204" pitchFamily="34" charset="0"/>
                        </a:defRPr>
                      </a:lvl5pPr>
                      <a:lvl6pPr marL="2514600" indent="-228600" fontAlgn="base">
                        <a:spcBef>
                          <a:spcPct val="20000"/>
                        </a:spcBef>
                        <a:spcAft>
                          <a:spcPct val="0"/>
                        </a:spcAft>
                        <a:buClr>
                          <a:srgbClr val="003366"/>
                        </a:buClr>
                        <a:defRPr sz="1000">
                          <a:solidFill>
                            <a:schemeClr val="tx1"/>
                          </a:solidFill>
                          <a:latin typeface="Arial" panose="020B0604020202020204" pitchFamily="34" charset="0"/>
                        </a:defRPr>
                      </a:lvl6pPr>
                      <a:lvl7pPr marL="2971800" indent="-228600" fontAlgn="base">
                        <a:spcBef>
                          <a:spcPct val="20000"/>
                        </a:spcBef>
                        <a:spcAft>
                          <a:spcPct val="0"/>
                        </a:spcAft>
                        <a:buClr>
                          <a:srgbClr val="003366"/>
                        </a:buClr>
                        <a:defRPr sz="1000">
                          <a:solidFill>
                            <a:schemeClr val="tx1"/>
                          </a:solidFill>
                          <a:latin typeface="Arial" panose="020B0604020202020204" pitchFamily="34" charset="0"/>
                        </a:defRPr>
                      </a:lvl7pPr>
                      <a:lvl8pPr marL="3429000" indent="-228600" fontAlgn="base">
                        <a:spcBef>
                          <a:spcPct val="20000"/>
                        </a:spcBef>
                        <a:spcAft>
                          <a:spcPct val="0"/>
                        </a:spcAft>
                        <a:buClr>
                          <a:srgbClr val="003366"/>
                        </a:buClr>
                        <a:defRPr sz="1000">
                          <a:solidFill>
                            <a:schemeClr val="tx1"/>
                          </a:solidFill>
                          <a:latin typeface="Arial" panose="020B0604020202020204" pitchFamily="34" charset="0"/>
                        </a:defRPr>
                      </a:lvl8pPr>
                      <a:lvl9pPr marL="3886200" indent="-228600" fontAlgn="base">
                        <a:spcBef>
                          <a:spcPct val="20000"/>
                        </a:spcBef>
                        <a:spcAft>
                          <a:spcPct val="0"/>
                        </a:spcAft>
                        <a:buClr>
                          <a:srgbClr val="003366"/>
                        </a:buClr>
                        <a:defRPr sz="10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Calibri (Body)"/>
                          <a:cs typeface="Times New Roman" panose="02020603050405020304" pitchFamily="18" charset="0"/>
                        </a:rPr>
                        <a:t>Occurs when a key is pressed while the control has focus.</a:t>
                      </a:r>
                      <a:endParaRPr kumimoji="0" lang="en-US" sz="3200" b="0" i="0" u="none" strike="noStrike" cap="none" normalizeH="0" baseline="0" dirty="0" smtClean="0">
                        <a:ln>
                          <a:noFill/>
                        </a:ln>
                        <a:solidFill>
                          <a:schemeClr val="tx1"/>
                        </a:solidFill>
                        <a:effectLst/>
                        <a:latin typeface="Calibri (Body)"/>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bl>
          </a:graphicData>
        </a:graphic>
      </p:graphicFrame>
    </p:spTree>
    <p:extLst>
      <p:ext uri="{BB962C8B-B14F-4D97-AF65-F5344CB8AC3E}">
        <p14:creationId xmlns:p14="http://schemas.microsoft.com/office/powerpoint/2010/main" val="1085385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 Form Important Events</a:t>
            </a:r>
            <a:endParaRPr lang="en-US" dirty="0"/>
          </a:p>
        </p:txBody>
      </p:sp>
      <p:graphicFrame>
        <p:nvGraphicFramePr>
          <p:cNvPr id="5" name="Group 183"/>
          <p:cNvGraphicFramePr>
            <a:graphicFrameLocks noGrp="1"/>
          </p:cNvGraphicFramePr>
          <p:nvPr>
            <p:ph idx="1"/>
            <p:extLst>
              <p:ext uri="{D42A27DB-BD31-4B8C-83A1-F6EECF244321}">
                <p14:modId xmlns:p14="http://schemas.microsoft.com/office/powerpoint/2010/main" val="1091247775"/>
              </p:ext>
            </p:extLst>
          </p:nvPr>
        </p:nvGraphicFramePr>
        <p:xfrm>
          <a:off x="1612173" y="1797181"/>
          <a:ext cx="8523138" cy="4496937"/>
        </p:xfrm>
        <a:graphic>
          <a:graphicData uri="http://schemas.openxmlformats.org/drawingml/2006/table">
            <a:tbl>
              <a:tblPr/>
              <a:tblGrid>
                <a:gridCol w="1773835"/>
                <a:gridCol w="6749303"/>
              </a:tblGrid>
              <a:tr h="286806">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000066"/>
                          </a:solidFill>
                          <a:effectLst/>
                          <a:latin typeface="Verdana" panose="020B0604030504040204" pitchFamily="34" charset="0"/>
                          <a:cs typeface="Times New Roman" panose="02020603050405020304" pitchFamily="18" charset="0"/>
                        </a:rPr>
                        <a:t>Name </a:t>
                      </a:r>
                      <a:endParaRPr kumimoji="0" lang="en-US" sz="2700" b="0" i="0" u="none" strike="noStrike" cap="none" normalizeH="0" baseline="0" dirty="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EFF7"/>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000066"/>
                          </a:solidFill>
                          <a:effectLst/>
                          <a:latin typeface="Verdana" panose="020B0604030504040204" pitchFamily="34" charset="0"/>
                          <a:cs typeface="Times New Roman" panose="02020603050405020304" pitchFamily="18" charset="0"/>
                        </a:rPr>
                        <a:t>Description </a:t>
                      </a:r>
                      <a:endParaRPr kumimoji="0" lang="en-US" sz="2700" b="0" i="0" u="none" strike="noStrike" cap="none" normalizeH="0" baseline="0" dirty="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FEFF7"/>
                    </a:solidFill>
                  </a:tcPr>
                </a:tc>
              </a:tr>
              <a:tr h="288366">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KeyUp  </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Occurs when a key is released while the control has focus.</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286806">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Load </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Occurs before a form is displayed for the first time.</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286806">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MouseClick  </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Occurs when the control is clicked by the mouse.</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286806">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MouseDoubleClick  </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Occurs when the control is double clicked by the mouse.</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311746">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MouseDown  </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Occurs when the mouse pointer is over the control and a mouse button is pressed.</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286806">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MouseEnter  </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Occurs when the mouse pointer enters the control.</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288366">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MouseHover  </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Occurs when the mouse pointer rests on the control.</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285248">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MouseLeave  </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Occurs when the mouse pointer leaves the control.</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286806">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MouseMove  </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Occurs when the mouse pointer is moved over the control.</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453591">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MouseUp  </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Occurs when the mouse pointer is over the control and a mouse button is released.</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286806">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MouseWheel  </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Occurs when the mouse wheel moves while the control has focus.</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286806">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Paint  </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Occurs when the control is redrawn.</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288366">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Resize  </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Occurs when the control is resized.</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r h="286806">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Verdana" panose="020B0604030504040204" pitchFamily="34" charset="0"/>
                          <a:cs typeface="Times New Roman" panose="02020603050405020304" pitchFamily="18" charset="0"/>
                        </a:rPr>
                        <a:t>SizeChanged  </a:t>
                      </a:r>
                      <a:endParaRPr kumimoji="0" lang="en-US" sz="2700" b="0" i="0" u="none" strike="noStrike" cap="none" normalizeH="0" baseline="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c>
                  <a:txBody>
                    <a:bodyPr/>
                    <a:lstStyle>
                      <a:lvl1pPr>
                        <a:spcBef>
                          <a:spcPct val="20000"/>
                        </a:spcBef>
                        <a:buClr>
                          <a:srgbClr val="003366"/>
                        </a:buClr>
                        <a:buFont typeface="Wingdings" panose="05000000000000000000" pitchFamily="2" charset="2"/>
                        <a:defRPr>
                          <a:solidFill>
                            <a:schemeClr val="tx1"/>
                          </a:solidFill>
                          <a:latin typeface="Arial" panose="020B0604020202020204" pitchFamily="34" charset="0"/>
                        </a:defRPr>
                      </a:lvl1pPr>
                      <a:lvl2pPr>
                        <a:spcBef>
                          <a:spcPct val="20000"/>
                        </a:spcBef>
                        <a:buClr>
                          <a:srgbClr val="003366"/>
                        </a:buClr>
                        <a:buFont typeface="Wingdings" panose="05000000000000000000" pitchFamily="2" charset="2"/>
                        <a:defRPr sz="1600">
                          <a:solidFill>
                            <a:schemeClr val="tx1"/>
                          </a:solidFill>
                          <a:latin typeface="Arial" panose="020B0604020202020204" pitchFamily="34" charset="0"/>
                        </a:defRPr>
                      </a:lvl2pPr>
                      <a:lvl3pPr>
                        <a:spcBef>
                          <a:spcPct val="20000"/>
                        </a:spcBef>
                        <a:buClr>
                          <a:srgbClr val="003366"/>
                        </a:buClr>
                        <a:buFont typeface="Arial" panose="020B0604020202020204" pitchFamily="34" charset="0"/>
                        <a:defRPr sz="1400">
                          <a:solidFill>
                            <a:schemeClr val="tx1"/>
                          </a:solidFill>
                          <a:latin typeface="Arial" panose="020B0604020202020204" pitchFamily="34" charset="0"/>
                        </a:defRPr>
                      </a:lvl3pPr>
                      <a:lvl4pPr>
                        <a:spcBef>
                          <a:spcPct val="20000"/>
                        </a:spcBef>
                        <a:buClr>
                          <a:srgbClr val="003366"/>
                        </a:buClr>
                        <a:buFont typeface="Arial" panose="020B0604020202020204" pitchFamily="34" charset="0"/>
                        <a:defRPr sz="1200">
                          <a:solidFill>
                            <a:schemeClr val="tx1"/>
                          </a:solidFill>
                          <a:latin typeface="Arial" panose="020B0604020202020204" pitchFamily="34" charset="0"/>
                        </a:defRPr>
                      </a:lvl4pPr>
                      <a:lvl5pPr>
                        <a:spcBef>
                          <a:spcPct val="20000"/>
                        </a:spcBef>
                        <a:buClr>
                          <a:srgbClr val="003366"/>
                        </a:buClr>
                        <a:defRPr sz="1000">
                          <a:solidFill>
                            <a:schemeClr val="tx1"/>
                          </a:solidFill>
                          <a:latin typeface="Arial" panose="020B0604020202020204" pitchFamily="34" charset="0"/>
                        </a:defRPr>
                      </a:lvl5pPr>
                      <a:lvl6pPr fontAlgn="base">
                        <a:spcBef>
                          <a:spcPct val="20000"/>
                        </a:spcBef>
                        <a:spcAft>
                          <a:spcPct val="0"/>
                        </a:spcAft>
                        <a:buClr>
                          <a:srgbClr val="003366"/>
                        </a:buClr>
                        <a:defRPr sz="1000">
                          <a:solidFill>
                            <a:schemeClr val="tx1"/>
                          </a:solidFill>
                          <a:latin typeface="Arial" panose="020B0604020202020204" pitchFamily="34" charset="0"/>
                        </a:defRPr>
                      </a:lvl6pPr>
                      <a:lvl7pPr fontAlgn="base">
                        <a:spcBef>
                          <a:spcPct val="20000"/>
                        </a:spcBef>
                        <a:spcAft>
                          <a:spcPct val="0"/>
                        </a:spcAft>
                        <a:buClr>
                          <a:srgbClr val="003366"/>
                        </a:buClr>
                        <a:defRPr sz="1000">
                          <a:solidFill>
                            <a:schemeClr val="tx1"/>
                          </a:solidFill>
                          <a:latin typeface="Arial" panose="020B0604020202020204" pitchFamily="34" charset="0"/>
                        </a:defRPr>
                      </a:lvl7pPr>
                      <a:lvl8pPr fontAlgn="base">
                        <a:spcBef>
                          <a:spcPct val="20000"/>
                        </a:spcBef>
                        <a:spcAft>
                          <a:spcPct val="0"/>
                        </a:spcAft>
                        <a:buClr>
                          <a:srgbClr val="003366"/>
                        </a:buClr>
                        <a:defRPr sz="1000">
                          <a:solidFill>
                            <a:schemeClr val="tx1"/>
                          </a:solidFill>
                          <a:latin typeface="Arial" panose="020B0604020202020204" pitchFamily="34" charset="0"/>
                        </a:defRPr>
                      </a:lvl8pPr>
                      <a:lvl9pPr fontAlgn="base">
                        <a:spcBef>
                          <a:spcPct val="20000"/>
                        </a:spcBef>
                        <a:spcAft>
                          <a:spcPct val="0"/>
                        </a:spcAft>
                        <a:buClr>
                          <a:srgbClr val="003366"/>
                        </a:buClr>
                        <a:defRPr sz="1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Verdana" panose="020B0604030504040204" pitchFamily="34" charset="0"/>
                          <a:cs typeface="Times New Roman" panose="02020603050405020304" pitchFamily="18" charset="0"/>
                        </a:rPr>
                        <a:t>Occurs when the Size property value changes.</a:t>
                      </a:r>
                      <a:endParaRPr kumimoji="0" lang="en-US" sz="2700" b="0" i="0" u="none" strike="noStrike" cap="none" normalizeH="0" baseline="0" dirty="0" smtClean="0">
                        <a:ln>
                          <a:noFill/>
                        </a:ln>
                        <a:solidFill>
                          <a:schemeClr val="tx1"/>
                        </a:solidFill>
                        <a:effectLst/>
                        <a:latin typeface="Arial" panose="020B0604020202020204" pitchFamily="34" charset="0"/>
                      </a:endParaRPr>
                    </a:p>
                  </a:txBody>
                  <a:tcPr marL="89783" marR="89783" marT="44891" marB="448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F"/>
                    </a:solidFill>
                  </a:tcPr>
                </a:tc>
              </a:tr>
            </a:tbl>
          </a:graphicData>
        </a:graphic>
      </p:graphicFrame>
    </p:spTree>
    <p:extLst>
      <p:ext uri="{BB962C8B-B14F-4D97-AF65-F5344CB8AC3E}">
        <p14:creationId xmlns:p14="http://schemas.microsoft.com/office/powerpoint/2010/main" val="39586495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 Form </a:t>
            </a:r>
            <a:r>
              <a:rPr lang="en-US" dirty="0" smtClean="0"/>
              <a:t>Methods</a:t>
            </a:r>
            <a:endParaRPr lang="en-US" dirty="0"/>
          </a:p>
        </p:txBody>
      </p:sp>
      <p:sp>
        <p:nvSpPr>
          <p:cNvPr id="3" name="Content Placeholder 2"/>
          <p:cNvSpPr>
            <a:spLocks noGrp="1"/>
          </p:cNvSpPr>
          <p:nvPr>
            <p:ph idx="1"/>
          </p:nvPr>
        </p:nvSpPr>
        <p:spPr/>
        <p:txBody>
          <a:bodyPr/>
          <a:lstStyle/>
          <a:p>
            <a:pPr defTabSz="512763"/>
            <a:r>
              <a:rPr lang="en-US" sz="2400" dirty="0"/>
              <a:t>Actions you can perform on a form</a:t>
            </a:r>
            <a:r>
              <a:rPr lang="en-US" sz="2400" dirty="0" smtClean="0"/>
              <a:t>:</a:t>
            </a:r>
          </a:p>
          <a:p>
            <a:pPr marL="0" indent="0" defTabSz="512763">
              <a:buNone/>
            </a:pPr>
            <a:endParaRPr lang="en-US" sz="2400" dirty="0" smtClean="0"/>
          </a:p>
          <a:p>
            <a:pPr lvl="1" defTabSz="512763">
              <a:buFont typeface="Arial" panose="020B0604020202020204" pitchFamily="34" charset="0"/>
              <a:buChar char="–"/>
            </a:pPr>
            <a:r>
              <a:rPr lang="en-US" sz="2000" b="1" dirty="0" smtClean="0"/>
              <a:t>Activate</a:t>
            </a:r>
            <a:r>
              <a:rPr lang="en-US" sz="2000" b="1" dirty="0"/>
              <a:t>:</a:t>
            </a:r>
            <a:r>
              <a:rPr lang="en-US" sz="2000" dirty="0"/>
              <a:t>		give this form the focus</a:t>
            </a:r>
          </a:p>
          <a:p>
            <a:pPr lvl="1" defTabSz="512763">
              <a:buFont typeface="Arial" panose="020B0604020202020204" pitchFamily="34" charset="0"/>
              <a:buChar char="–"/>
            </a:pPr>
            <a:r>
              <a:rPr lang="en-US" sz="2000" b="1" dirty="0"/>
              <a:t>Close:	</a:t>
            </a:r>
            <a:r>
              <a:rPr lang="en-US" sz="2000" dirty="0"/>
              <a:t>	</a:t>
            </a:r>
            <a:r>
              <a:rPr lang="en-US" sz="2000" dirty="0" smtClean="0"/>
              <a:t>         close </a:t>
            </a:r>
            <a:r>
              <a:rPr lang="en-US" sz="2000" dirty="0"/>
              <a:t>&amp; release associated resources</a:t>
            </a:r>
          </a:p>
          <a:p>
            <a:pPr lvl="1" defTabSz="512763">
              <a:buFont typeface="Arial" panose="020B0604020202020204" pitchFamily="34" charset="0"/>
              <a:buChar char="–"/>
            </a:pPr>
            <a:r>
              <a:rPr lang="en-US" sz="2000" b="1" dirty="0"/>
              <a:t>Hide:</a:t>
            </a:r>
            <a:r>
              <a:rPr lang="en-US" sz="2000" dirty="0"/>
              <a:t>			hide, but retain resources to show form later</a:t>
            </a:r>
          </a:p>
          <a:p>
            <a:pPr lvl="1" defTabSz="512763">
              <a:buFont typeface="Arial" panose="020B0604020202020204" pitchFamily="34" charset="0"/>
              <a:buChar char="–"/>
            </a:pPr>
            <a:r>
              <a:rPr lang="en-US" sz="2000" b="1" dirty="0"/>
              <a:t>Refresh:</a:t>
            </a:r>
            <a:r>
              <a:rPr lang="en-US" sz="2000" dirty="0"/>
              <a:t>		redraw</a:t>
            </a:r>
          </a:p>
          <a:p>
            <a:pPr lvl="1" defTabSz="512763">
              <a:buFont typeface="Arial" panose="020B0604020202020204" pitchFamily="34" charset="0"/>
              <a:buChar char="–"/>
            </a:pPr>
            <a:r>
              <a:rPr lang="en-US" sz="2000" b="1" dirty="0"/>
              <a:t>Show:	</a:t>
            </a:r>
            <a:r>
              <a:rPr lang="en-US" sz="2000" dirty="0"/>
              <a:t>	</a:t>
            </a:r>
            <a:r>
              <a:rPr lang="en-US" sz="2000" dirty="0" smtClean="0"/>
              <a:t>make </a:t>
            </a:r>
            <a:r>
              <a:rPr lang="en-US" sz="2000" dirty="0"/>
              <a:t>form visible on the screen, &amp; activate</a:t>
            </a:r>
          </a:p>
          <a:p>
            <a:pPr lvl="1" defTabSz="512763">
              <a:buFont typeface="Arial" panose="020B0604020202020204" pitchFamily="34" charset="0"/>
              <a:buChar char="–"/>
            </a:pPr>
            <a:r>
              <a:rPr lang="en-US" sz="2000" b="1" dirty="0" err="1"/>
              <a:t>ShowDialog</a:t>
            </a:r>
            <a:r>
              <a:rPr lang="en-US" sz="2000" b="1" dirty="0"/>
              <a:t>:  </a:t>
            </a:r>
            <a:r>
              <a:rPr lang="en-US" sz="2000" dirty="0"/>
              <a:t>	show modally</a:t>
            </a:r>
          </a:p>
          <a:p>
            <a:endParaRPr lang="en-US" dirty="0"/>
          </a:p>
        </p:txBody>
      </p:sp>
      <p:sp>
        <p:nvSpPr>
          <p:cNvPr id="6" name="Rectangle 4"/>
          <p:cNvSpPr>
            <a:spLocks noChangeArrowheads="1"/>
          </p:cNvSpPr>
          <p:nvPr/>
        </p:nvSpPr>
        <p:spPr bwMode="blackWhite">
          <a:xfrm>
            <a:off x="8861544" y="2728408"/>
            <a:ext cx="2079625" cy="1303337"/>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2562" tIns="92075" rIns="182562" bIns="92075">
            <a:spAutoFit/>
          </a:bodyPr>
          <a:lstStyle>
            <a:lvl1pPr marL="9525" indent="-9525" defTabSz="960438">
              <a:tabLst>
                <a:tab pos="1143000" algn="l"/>
                <a:tab pos="1485900" algn="l"/>
                <a:tab pos="1828800" algn="l"/>
                <a:tab pos="2228850" algn="l"/>
              </a:tabLst>
              <a:defRPr sz="2400">
                <a:solidFill>
                  <a:schemeClr val="tx1"/>
                </a:solidFill>
                <a:latin typeface="Times New Roman" panose="02020603050405020304" pitchFamily="18" charset="0"/>
              </a:defRPr>
            </a:lvl1pPr>
            <a:lvl2pPr marL="817563" indent="-241300" defTabSz="960438">
              <a:tabLst>
                <a:tab pos="1143000" algn="l"/>
                <a:tab pos="1485900" algn="l"/>
                <a:tab pos="1828800" algn="l"/>
                <a:tab pos="2228850" algn="l"/>
              </a:tabLst>
              <a:defRPr sz="2400">
                <a:solidFill>
                  <a:schemeClr val="tx1"/>
                </a:solidFill>
                <a:latin typeface="Times New Roman" panose="02020603050405020304" pitchFamily="18" charset="0"/>
              </a:defRPr>
            </a:lvl2pPr>
            <a:lvl3pPr marL="931863" defTabSz="960438">
              <a:tabLst>
                <a:tab pos="1143000" algn="l"/>
                <a:tab pos="1485900" algn="l"/>
                <a:tab pos="1828800" algn="l"/>
                <a:tab pos="2228850" algn="l"/>
              </a:tabLst>
              <a:defRPr sz="2400">
                <a:solidFill>
                  <a:schemeClr val="tx1"/>
                </a:solidFill>
                <a:latin typeface="Times New Roman" panose="02020603050405020304" pitchFamily="18" charset="0"/>
              </a:defRPr>
            </a:lvl3pPr>
            <a:lvl4pPr marL="1320800" defTabSz="960438">
              <a:tabLst>
                <a:tab pos="1143000" algn="l"/>
                <a:tab pos="1485900" algn="l"/>
                <a:tab pos="1828800" algn="l"/>
                <a:tab pos="2228850" algn="l"/>
              </a:tabLst>
              <a:defRPr sz="2400">
                <a:solidFill>
                  <a:schemeClr val="tx1"/>
                </a:solidFill>
                <a:latin typeface="Times New Roman" panose="02020603050405020304" pitchFamily="18" charset="0"/>
              </a:defRPr>
            </a:lvl4pPr>
            <a:lvl5pPr marL="1439863" defTabSz="960438">
              <a:tabLst>
                <a:tab pos="1143000" algn="l"/>
                <a:tab pos="1485900" algn="l"/>
                <a:tab pos="1828800" algn="l"/>
                <a:tab pos="2228850" algn="l"/>
              </a:tabLst>
              <a:defRPr sz="2400">
                <a:solidFill>
                  <a:schemeClr val="tx1"/>
                </a:solidFill>
                <a:latin typeface="Times New Roman" panose="02020603050405020304" pitchFamily="18" charset="0"/>
              </a:defRPr>
            </a:lvl5pPr>
            <a:lvl6pPr marL="1897063" defTabSz="960438" eaLnBrk="0" fontAlgn="base" hangingPunct="0">
              <a:spcBef>
                <a:spcPct val="0"/>
              </a:spcBef>
              <a:spcAft>
                <a:spcPct val="0"/>
              </a:spcAft>
              <a:tabLst>
                <a:tab pos="1143000" algn="l"/>
                <a:tab pos="1485900" algn="l"/>
                <a:tab pos="1828800" algn="l"/>
                <a:tab pos="2228850" algn="l"/>
              </a:tabLst>
              <a:defRPr sz="2400">
                <a:solidFill>
                  <a:schemeClr val="tx1"/>
                </a:solidFill>
                <a:latin typeface="Times New Roman" panose="02020603050405020304" pitchFamily="18" charset="0"/>
              </a:defRPr>
            </a:lvl6pPr>
            <a:lvl7pPr marL="2354263" defTabSz="960438" eaLnBrk="0" fontAlgn="base" hangingPunct="0">
              <a:spcBef>
                <a:spcPct val="0"/>
              </a:spcBef>
              <a:spcAft>
                <a:spcPct val="0"/>
              </a:spcAft>
              <a:tabLst>
                <a:tab pos="1143000" algn="l"/>
                <a:tab pos="1485900" algn="l"/>
                <a:tab pos="1828800" algn="l"/>
                <a:tab pos="2228850" algn="l"/>
              </a:tabLst>
              <a:defRPr sz="2400">
                <a:solidFill>
                  <a:schemeClr val="tx1"/>
                </a:solidFill>
                <a:latin typeface="Times New Roman" panose="02020603050405020304" pitchFamily="18" charset="0"/>
              </a:defRPr>
            </a:lvl7pPr>
            <a:lvl8pPr marL="2811463" defTabSz="960438" eaLnBrk="0" fontAlgn="base" hangingPunct="0">
              <a:spcBef>
                <a:spcPct val="0"/>
              </a:spcBef>
              <a:spcAft>
                <a:spcPct val="0"/>
              </a:spcAft>
              <a:tabLst>
                <a:tab pos="1143000" algn="l"/>
                <a:tab pos="1485900" algn="l"/>
                <a:tab pos="1828800" algn="l"/>
                <a:tab pos="2228850" algn="l"/>
              </a:tabLst>
              <a:defRPr sz="2400">
                <a:solidFill>
                  <a:schemeClr val="tx1"/>
                </a:solidFill>
                <a:latin typeface="Times New Roman" panose="02020603050405020304" pitchFamily="18" charset="0"/>
              </a:defRPr>
            </a:lvl8pPr>
            <a:lvl9pPr marL="3268663" defTabSz="960438" eaLnBrk="0" fontAlgn="base" hangingPunct="0">
              <a:spcBef>
                <a:spcPct val="0"/>
              </a:spcBef>
              <a:spcAft>
                <a:spcPct val="0"/>
              </a:spcAft>
              <a:tabLst>
                <a:tab pos="1143000" algn="l"/>
                <a:tab pos="1485900" algn="l"/>
                <a:tab pos="1828800" algn="l"/>
                <a:tab pos="2228850" algn="l"/>
              </a:tabLst>
              <a:defRPr sz="2400">
                <a:solidFill>
                  <a:schemeClr val="tx1"/>
                </a:solidFill>
                <a:latin typeface="Times New Roman" panose="02020603050405020304" pitchFamily="18" charset="0"/>
              </a:defRPr>
            </a:lvl9pPr>
          </a:lstStyle>
          <a:p>
            <a:r>
              <a:rPr lang="en-US" altLang="en-US" sz="1400">
                <a:solidFill>
                  <a:srgbClr val="0066CC"/>
                </a:solidFill>
                <a:latin typeface="Courier New" panose="02070309020205020404" pitchFamily="49" charset="0"/>
              </a:rPr>
              <a:t>form.Hide();    </a:t>
            </a:r>
          </a:p>
          <a:p>
            <a:r>
              <a:rPr lang="en-US" altLang="en-US" sz="1400">
                <a:solidFill>
                  <a:srgbClr val="0066CC"/>
                </a:solidFill>
                <a:latin typeface="Courier New" panose="02070309020205020404" pitchFamily="49" charset="0"/>
              </a:rPr>
              <a:t> .</a:t>
            </a:r>
          </a:p>
          <a:p>
            <a:r>
              <a:rPr lang="en-US" altLang="en-US" sz="1400">
                <a:solidFill>
                  <a:srgbClr val="0066CC"/>
                </a:solidFill>
                <a:latin typeface="Courier New" panose="02070309020205020404" pitchFamily="49" charset="0"/>
              </a:rPr>
              <a:t> .</a:t>
            </a:r>
          </a:p>
          <a:p>
            <a:pPr>
              <a:spcAft>
                <a:spcPct val="20000"/>
              </a:spcAft>
            </a:pPr>
            <a:r>
              <a:rPr lang="en-US" altLang="en-US" sz="1400">
                <a:solidFill>
                  <a:srgbClr val="0066CC"/>
                </a:solidFill>
                <a:latin typeface="Courier New" panose="02070309020205020404" pitchFamily="49" charset="0"/>
              </a:rPr>
              <a:t> .</a:t>
            </a:r>
          </a:p>
          <a:p>
            <a:r>
              <a:rPr lang="en-US" altLang="en-US" sz="1400">
                <a:solidFill>
                  <a:srgbClr val="0066CC"/>
                </a:solidFill>
                <a:latin typeface="Courier New" panose="02070309020205020404" pitchFamily="49" charset="0"/>
              </a:rPr>
              <a:t>form.Show();</a:t>
            </a:r>
          </a:p>
        </p:txBody>
      </p:sp>
    </p:spTree>
    <p:extLst>
      <p:ext uri="{BB962C8B-B14F-4D97-AF65-F5344CB8AC3E}">
        <p14:creationId xmlns:p14="http://schemas.microsoft.com/office/powerpoint/2010/main" val="726881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Handling in Window Form</a:t>
            </a:r>
            <a:endParaRPr lang="en-US" dirty="0"/>
          </a:p>
        </p:txBody>
      </p:sp>
      <p:sp>
        <p:nvSpPr>
          <p:cNvPr id="3" name="Content Placeholder 2"/>
          <p:cNvSpPr>
            <a:spLocks noGrp="1"/>
          </p:cNvSpPr>
          <p:nvPr>
            <p:ph idx="1"/>
          </p:nvPr>
        </p:nvSpPr>
        <p:spPr/>
        <p:txBody>
          <a:bodyPr/>
          <a:lstStyle/>
          <a:p>
            <a:r>
              <a:rPr lang="en-US" sz="2800" b="1" dirty="0"/>
              <a:t>Event Handling:</a:t>
            </a:r>
          </a:p>
          <a:p>
            <a:r>
              <a:rPr lang="en-US" sz="2200" dirty="0" smtClean="0"/>
              <a:t>Event </a:t>
            </a:r>
            <a:r>
              <a:rPr lang="en-US" sz="2200" dirty="0"/>
              <a:t>handling is familiar to any developer who has programmed graphical user interfaces (GUI). When a user interacts with a GUI control (e.g., clicking a button on a form), one or more methods are executed in response to the above event</a:t>
            </a:r>
            <a:r>
              <a:rPr lang="en-US" sz="2200" dirty="0" smtClean="0"/>
              <a:t>.</a:t>
            </a:r>
          </a:p>
          <a:p>
            <a:endParaRPr lang="en-US" sz="2200" dirty="0"/>
          </a:p>
          <a:p>
            <a:r>
              <a:rPr lang="en-US" sz="2200" dirty="0" smtClean="0"/>
              <a:t>Events </a:t>
            </a:r>
            <a:r>
              <a:rPr lang="en-US" sz="2200" dirty="0"/>
              <a:t>can also be generated without user interactions. Event handlers are methods in an object that are executed in response to some events occurring in the application. To understand the event handling model of </a:t>
            </a:r>
            <a:r>
              <a:rPr lang="en-US" sz="2200" dirty="0" err="1"/>
              <a:t>.Net</a:t>
            </a:r>
            <a:r>
              <a:rPr lang="en-US" sz="2200" dirty="0"/>
              <a:t> framework, we need to understand the concept of delegate.</a:t>
            </a:r>
          </a:p>
        </p:txBody>
      </p:sp>
    </p:spTree>
    <p:extLst>
      <p:ext uri="{BB962C8B-B14F-4D97-AF65-F5344CB8AC3E}">
        <p14:creationId xmlns:p14="http://schemas.microsoft.com/office/powerpoint/2010/main" val="17363951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Handling in Window Form</a:t>
            </a:r>
            <a:endParaRPr lang="en-US" dirty="0"/>
          </a:p>
        </p:txBody>
      </p:sp>
      <p:sp>
        <p:nvSpPr>
          <p:cNvPr id="3" name="Content Placeholder 2"/>
          <p:cNvSpPr>
            <a:spLocks noGrp="1"/>
          </p:cNvSpPr>
          <p:nvPr>
            <p:ph idx="1"/>
          </p:nvPr>
        </p:nvSpPr>
        <p:spPr>
          <a:xfrm>
            <a:off x="1170774" y="1845734"/>
            <a:ext cx="9984906" cy="4023360"/>
          </a:xfrm>
        </p:spPr>
        <p:txBody>
          <a:bodyPr/>
          <a:lstStyle/>
          <a:p>
            <a:r>
              <a:rPr lang="en-US" sz="2600" b="1" dirty="0"/>
              <a:t>Events are handled by methods that live behind visual interface</a:t>
            </a:r>
          </a:p>
          <a:p>
            <a:pPr lvl="1"/>
            <a:r>
              <a:rPr lang="en-US" sz="2400" dirty="0"/>
              <a:t>known as "code-behind"</a:t>
            </a:r>
          </a:p>
          <a:p>
            <a:pPr lvl="1"/>
            <a:r>
              <a:rPr lang="en-US" sz="2400" dirty="0"/>
              <a:t>our job is to program these methods…</a:t>
            </a:r>
          </a:p>
          <a:p>
            <a:endParaRPr lang="en-US" sz="2200"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013" y="3429638"/>
            <a:ext cx="1861677" cy="1925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8584" y="3103669"/>
            <a:ext cx="5889625" cy="276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ine 5"/>
          <p:cNvSpPr>
            <a:spLocks noChangeShapeType="1"/>
          </p:cNvSpPr>
          <p:nvPr/>
        </p:nvSpPr>
        <p:spPr bwMode="auto">
          <a:xfrm flipV="1">
            <a:off x="2862841" y="4443813"/>
            <a:ext cx="2529555" cy="384560"/>
          </a:xfrm>
          <a:prstGeom prst="line">
            <a:avLst/>
          </a:prstGeom>
          <a:noFill/>
          <a:ln w="38100">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579862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Handling in Window Form</a:t>
            </a:r>
            <a:endParaRPr lang="en-US" dirty="0"/>
          </a:p>
        </p:txBody>
      </p:sp>
      <p:sp>
        <p:nvSpPr>
          <p:cNvPr id="3" name="Content Placeholder 2"/>
          <p:cNvSpPr>
            <a:spLocks noGrp="1"/>
          </p:cNvSpPr>
          <p:nvPr>
            <p:ph idx="1"/>
          </p:nvPr>
        </p:nvSpPr>
        <p:spPr>
          <a:xfrm>
            <a:off x="1170774" y="1845734"/>
            <a:ext cx="9984906" cy="4023360"/>
          </a:xfrm>
        </p:spPr>
        <p:txBody>
          <a:bodyPr/>
          <a:lstStyle/>
          <a:p>
            <a:r>
              <a:rPr lang="en-US" sz="2800" b="1" dirty="0" smtClean="0"/>
              <a:t>Call-backs</a:t>
            </a:r>
          </a:p>
          <a:p>
            <a:r>
              <a:rPr lang="en-US" dirty="0"/>
              <a:t>Events are a </a:t>
            </a:r>
            <a:r>
              <a:rPr lang="en-US" i="1" dirty="0"/>
              <a:t>call</a:t>
            </a:r>
            <a:r>
              <a:rPr lang="en-US" dirty="0"/>
              <a:t> from object </a:t>
            </a:r>
            <a:r>
              <a:rPr lang="en-US" i="1" dirty="0"/>
              <a:t>back</a:t>
            </a:r>
            <a:r>
              <a:rPr lang="en-US" dirty="0"/>
              <a:t> to us…</a:t>
            </a:r>
          </a:p>
          <a:p>
            <a:r>
              <a:rPr lang="en-US" dirty="0"/>
              <a:t>How is connection made?</a:t>
            </a:r>
          </a:p>
          <a:p>
            <a:pPr lvl="1"/>
            <a:r>
              <a:rPr lang="en-US" dirty="0"/>
              <a:t>setup by code auto-generated by Visual Studio</a:t>
            </a:r>
          </a:p>
          <a:p>
            <a:endParaRPr lang="en-US" sz="2200" dirty="0"/>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905" y="3757064"/>
            <a:ext cx="6454775" cy="20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Line 5"/>
          <p:cNvSpPr>
            <a:spLocks noChangeShapeType="1"/>
          </p:cNvSpPr>
          <p:nvPr/>
        </p:nvSpPr>
        <p:spPr bwMode="auto">
          <a:xfrm flipV="1">
            <a:off x="2238999" y="4606182"/>
            <a:ext cx="2965390" cy="68366"/>
          </a:xfrm>
          <a:prstGeom prst="line">
            <a:avLst/>
          </a:prstGeom>
          <a:noFill/>
          <a:ln w="38100">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721134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800" b="1" dirty="0"/>
              <a:t>Delegates in C#</a:t>
            </a:r>
          </a:p>
          <a:p>
            <a:r>
              <a:rPr lang="en-US" sz="2300" dirty="0"/>
              <a:t>A delegate in C# allows you to pass methods of one class to objects of other classes that can call those methods. You can pass method m in Class A, wrapped in a delegate, to class B and Class B will be able to call method m in class A. </a:t>
            </a:r>
            <a:endParaRPr lang="en-US" sz="2300" dirty="0" smtClean="0"/>
          </a:p>
          <a:p>
            <a:r>
              <a:rPr lang="en-US" sz="2300" dirty="0" smtClean="0"/>
              <a:t>You </a:t>
            </a:r>
            <a:r>
              <a:rPr lang="en-US" sz="2300" dirty="0"/>
              <a:t>can pass both static and instance methods. This concept is familiar to C++ developers who have used function pointers to pass functions as parameters to other methods in the same class or in another class. </a:t>
            </a:r>
            <a:endParaRPr lang="en-US" sz="2300" dirty="0" smtClean="0"/>
          </a:p>
          <a:p>
            <a:r>
              <a:rPr lang="en-US" sz="2300" dirty="0" smtClean="0"/>
              <a:t>C</a:t>
            </a:r>
            <a:r>
              <a:rPr lang="en-US" sz="2300" dirty="0"/>
              <a:t># delegates are implemented in </a:t>
            </a:r>
            <a:r>
              <a:rPr lang="en-US" sz="2300" dirty="0" err="1"/>
              <a:t>.Net</a:t>
            </a:r>
            <a:r>
              <a:rPr lang="en-US" sz="2300" dirty="0"/>
              <a:t> framework as a class derived from </a:t>
            </a:r>
            <a:r>
              <a:rPr lang="en-US" sz="2300" dirty="0" err="1"/>
              <a:t>System.Delegate</a:t>
            </a:r>
            <a:r>
              <a:rPr lang="en-US" sz="2300" dirty="0"/>
              <a:t>. </a:t>
            </a:r>
            <a:endParaRPr lang="en-US" dirty="0"/>
          </a:p>
        </p:txBody>
      </p:sp>
    </p:spTree>
    <p:extLst>
      <p:ext uri="{BB962C8B-B14F-4D97-AF65-F5344CB8AC3E}">
        <p14:creationId xmlns:p14="http://schemas.microsoft.com/office/powerpoint/2010/main" val="3784294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097280" y="1845733"/>
            <a:ext cx="10058400" cy="4418333"/>
          </a:xfrm>
        </p:spPr>
        <p:txBody>
          <a:bodyPr>
            <a:normAutofit/>
          </a:bodyPr>
          <a:lstStyle/>
          <a:p>
            <a:r>
              <a:rPr lang="en-US" sz="2400" b="1" dirty="0" smtClean="0"/>
              <a:t>Name Property:</a:t>
            </a:r>
          </a:p>
          <a:p>
            <a:r>
              <a:rPr lang="en-US" dirty="0"/>
              <a:t>The Name property is a string used by clients to identify, find, or announce an object for the user. All objects support the Name property</a:t>
            </a:r>
            <a:r>
              <a:rPr lang="en-US" dirty="0" smtClean="0"/>
              <a:t>.</a:t>
            </a:r>
            <a:endParaRPr lang="en-US" dirty="0"/>
          </a:p>
          <a:p>
            <a:r>
              <a:rPr lang="en-US" dirty="0" smtClean="0"/>
              <a:t>For </a:t>
            </a:r>
            <a:r>
              <a:rPr lang="en-US" dirty="0"/>
              <a:t>example, the text on a button control is its name, while the name for a list box or edit control is the static text that immediately precedes the control in the tabbing order. Even graphic objects </a:t>
            </a:r>
            <a:r>
              <a:rPr lang="en-US" dirty="0" smtClean="0"/>
              <a:t>th</a:t>
            </a:r>
            <a:r>
              <a:rPr lang="en-US" dirty="0"/>
              <a:t>at do not display a name provide text when queried for the Name property</a:t>
            </a:r>
            <a:r>
              <a:rPr lang="en-US" dirty="0" smtClean="0"/>
              <a:t>.</a:t>
            </a:r>
          </a:p>
          <a:p>
            <a:r>
              <a:rPr lang="en-US" sz="2400" b="1" dirty="0" smtClean="0"/>
              <a:t>Delegating </a:t>
            </a:r>
            <a:r>
              <a:rPr lang="en-US" sz="2400" b="1" dirty="0"/>
              <a:t>Requests</a:t>
            </a:r>
          </a:p>
          <a:p>
            <a:r>
              <a:rPr lang="en-US" dirty="0"/>
              <a:t>If an object does not have access to its </a:t>
            </a:r>
            <a:r>
              <a:rPr lang="en-US" b="1" dirty="0"/>
              <a:t>Name</a:t>
            </a:r>
            <a:r>
              <a:rPr lang="en-US" dirty="0"/>
              <a:t> property, it delegates requests to its parent, identifying itself by its child ID. For example, if a client calls an edit control's </a:t>
            </a:r>
            <a:r>
              <a:rPr lang="en-US" b="1" dirty="0"/>
              <a:t>Name</a:t>
            </a:r>
            <a:r>
              <a:rPr lang="en-US" dirty="0"/>
              <a:t> property, the edit control delegates the query to its parent, which returns the value of the static text control that labels the edit </a:t>
            </a:r>
            <a:r>
              <a:rPr lang="en-US" dirty="0" smtClean="0"/>
              <a:t>control.</a:t>
            </a:r>
          </a:p>
        </p:txBody>
      </p:sp>
    </p:spTree>
    <p:extLst>
      <p:ext uri="{BB962C8B-B14F-4D97-AF65-F5344CB8AC3E}">
        <p14:creationId xmlns:p14="http://schemas.microsoft.com/office/powerpoint/2010/main" val="3231980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sz="2400" b="1" dirty="0"/>
              <a:t>Use of delegate involves four </a:t>
            </a:r>
            <a:r>
              <a:rPr lang="en-US" sz="2400" b="1" dirty="0" smtClean="0"/>
              <a:t>steps</a:t>
            </a:r>
            <a:r>
              <a:rPr lang="en-US" sz="2400" b="1" dirty="0"/>
              <a:t>:</a:t>
            </a:r>
            <a:endParaRPr lang="en-US" sz="2400" b="1" dirty="0" smtClean="0"/>
          </a:p>
          <a:p>
            <a:pPr>
              <a:buFont typeface="Wingdings" panose="05000000000000000000" pitchFamily="2" charset="2"/>
              <a:buChar char="Ø"/>
            </a:pPr>
            <a:r>
              <a:rPr lang="en-US" dirty="0" smtClean="0"/>
              <a:t>Declare </a:t>
            </a:r>
            <a:r>
              <a:rPr lang="en-US" dirty="0"/>
              <a:t>a delegate object with a signature that exactly matches the method signature that </a:t>
            </a:r>
            <a:r>
              <a:rPr lang="en-US" dirty="0" smtClean="0"/>
              <a:t>you</a:t>
            </a:r>
          </a:p>
          <a:p>
            <a:pPr marL="0" indent="0">
              <a:buNone/>
            </a:pPr>
            <a:r>
              <a:rPr lang="en-US" dirty="0"/>
              <a:t> </a:t>
            </a:r>
            <a:r>
              <a:rPr lang="en-US" dirty="0" smtClean="0"/>
              <a:t>  </a:t>
            </a:r>
            <a:r>
              <a:rPr lang="en-US" dirty="0"/>
              <a:t>are trying to encapsulate.</a:t>
            </a:r>
          </a:p>
          <a:p>
            <a:pPr>
              <a:buFont typeface="Wingdings" panose="05000000000000000000" pitchFamily="2" charset="2"/>
              <a:buChar char="Ø"/>
            </a:pPr>
            <a:r>
              <a:rPr lang="en-US" dirty="0"/>
              <a:t>Define all the methods whose signatures match the signature of the delegate object that you </a:t>
            </a:r>
            <a:endParaRPr lang="en-US" dirty="0" smtClean="0"/>
          </a:p>
          <a:p>
            <a:pPr marL="0" indent="0">
              <a:buNone/>
            </a:pPr>
            <a:r>
              <a:rPr lang="en-US" dirty="0" smtClean="0"/>
              <a:t>   have </a:t>
            </a:r>
            <a:r>
              <a:rPr lang="en-US" dirty="0"/>
              <a:t>defined in step 1.</a:t>
            </a:r>
          </a:p>
          <a:p>
            <a:pPr>
              <a:buFont typeface="Wingdings" panose="05000000000000000000" pitchFamily="2" charset="2"/>
              <a:buChar char="Ø"/>
            </a:pPr>
            <a:r>
              <a:rPr lang="en-US" dirty="0"/>
              <a:t>Create delegate object and plug in the methods that you want to encapsulate.</a:t>
            </a:r>
          </a:p>
          <a:p>
            <a:pPr>
              <a:buFont typeface="Wingdings" panose="05000000000000000000" pitchFamily="2" charset="2"/>
              <a:buChar char="Ø"/>
            </a:pPr>
            <a:r>
              <a:rPr lang="en-US" dirty="0"/>
              <a:t>Call the encapsulated methods through the delegate object.</a:t>
            </a:r>
          </a:p>
          <a:p>
            <a:endParaRPr lang="en-US" dirty="0"/>
          </a:p>
        </p:txBody>
      </p:sp>
    </p:spTree>
    <p:extLst>
      <p:ext uri="{BB962C8B-B14F-4D97-AF65-F5344CB8AC3E}">
        <p14:creationId xmlns:p14="http://schemas.microsoft.com/office/powerpoint/2010/main" val="2985015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System.EventHandler Delegate</a:t>
            </a:r>
          </a:p>
        </p:txBody>
      </p:sp>
      <p:sp>
        <p:nvSpPr>
          <p:cNvPr id="3" name="Content Placeholder 2"/>
          <p:cNvSpPr>
            <a:spLocks noGrp="1"/>
          </p:cNvSpPr>
          <p:nvPr>
            <p:ph idx="1"/>
          </p:nvPr>
        </p:nvSpPr>
        <p:spPr/>
        <p:txBody>
          <a:bodyPr>
            <a:normAutofit/>
          </a:bodyPr>
          <a:lstStyle/>
          <a:p>
            <a:r>
              <a:rPr lang="en-US" sz="2400" dirty="0"/>
              <a:t>The ApplicationExit event works in conjunction with the </a:t>
            </a:r>
            <a:r>
              <a:rPr lang="en-US" sz="2400" b="1" dirty="0"/>
              <a:t>System.EventHandler</a:t>
            </a:r>
            <a:r>
              <a:rPr lang="en-US" sz="2400" dirty="0"/>
              <a:t> delegate. This delegate must point to subroutines that conform to the following signature: </a:t>
            </a:r>
            <a:endParaRPr lang="en-US" sz="2400" dirty="0" smtClean="0"/>
          </a:p>
          <a:p>
            <a:r>
              <a:rPr lang="en-US" sz="2400" dirty="0" smtClean="0"/>
              <a:t>Sub </a:t>
            </a:r>
            <a:r>
              <a:rPr lang="en-US" sz="2400" dirty="0"/>
              <a:t>MyEventHandler(</a:t>
            </a:r>
            <a:r>
              <a:rPr lang="en-US" sz="2400" b="1" dirty="0" err="1"/>
              <a:t>ByVal</a:t>
            </a:r>
            <a:r>
              <a:rPr lang="en-US" sz="2400" b="1" dirty="0"/>
              <a:t> </a:t>
            </a:r>
            <a:r>
              <a:rPr lang="en-US" sz="2400" dirty="0"/>
              <a:t>sender As Object, </a:t>
            </a:r>
            <a:r>
              <a:rPr lang="en-US" sz="2400" dirty="0" err="1"/>
              <a:t>ByVal</a:t>
            </a:r>
            <a:r>
              <a:rPr lang="en-US" sz="2400" dirty="0"/>
              <a:t> args As </a:t>
            </a:r>
            <a:r>
              <a:rPr lang="en-US" sz="2400" b="1" dirty="0"/>
              <a:t>EventArgs</a:t>
            </a:r>
            <a:r>
              <a:rPr lang="en-US" sz="2400" dirty="0"/>
              <a:t>) System.EventHandler is the most primitive delegate used to handle events within Windows Forms, but many variations do exist </a:t>
            </a:r>
            <a:r>
              <a:rPr lang="en-US" sz="2400" dirty="0" smtClean="0"/>
              <a:t>for </a:t>
            </a:r>
            <a:r>
              <a:rPr lang="en-US" sz="2400" dirty="0"/>
              <a:t>other events. </a:t>
            </a:r>
            <a:endParaRPr lang="en-US" sz="2400" dirty="0" smtClean="0"/>
          </a:p>
          <a:p>
            <a:r>
              <a:rPr lang="en-US" sz="2400" dirty="0" smtClean="0"/>
              <a:t>As </a:t>
            </a:r>
            <a:r>
              <a:rPr lang="en-US" sz="2400" dirty="0"/>
              <a:t>far as EventHandler is concerned, the first parameter of the assigned method is of type </a:t>
            </a:r>
            <a:r>
              <a:rPr lang="en-US" sz="2400" b="1" dirty="0"/>
              <a:t>System.Object</a:t>
            </a:r>
            <a:r>
              <a:rPr lang="en-US" sz="2400" dirty="0"/>
              <a:t>, which represents the object sending the event (the form itself in this case). The second </a:t>
            </a:r>
            <a:r>
              <a:rPr lang="en-US" sz="2400" b="1" dirty="0"/>
              <a:t>EventArgs</a:t>
            </a:r>
            <a:r>
              <a:rPr lang="en-US" sz="2400" dirty="0"/>
              <a:t> parameter contains any relevant information regarding the current event. </a:t>
            </a:r>
          </a:p>
        </p:txBody>
      </p:sp>
    </p:spTree>
    <p:extLst>
      <p:ext uri="{BB962C8B-B14F-4D97-AF65-F5344CB8AC3E}">
        <p14:creationId xmlns:p14="http://schemas.microsoft.com/office/powerpoint/2010/main" val="1849308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p:txBody>
          <a:bodyPr/>
          <a:lstStyle/>
          <a:p>
            <a:pPr>
              <a:lnSpc>
                <a:spcPct val="100000"/>
              </a:lnSpc>
              <a:buFont typeface="Wingdings" panose="05000000000000000000" pitchFamily="2" charset="2"/>
              <a:buChar char="Ø"/>
            </a:pPr>
            <a:endParaRPr lang="en-US" dirty="0" smtClean="0"/>
          </a:p>
          <a:p>
            <a:pPr>
              <a:lnSpc>
                <a:spcPct val="100000"/>
              </a:lnSpc>
              <a:buFont typeface="Wingdings" panose="05000000000000000000" pitchFamily="2" charset="2"/>
              <a:buChar char="Ø"/>
            </a:pPr>
            <a:endParaRPr lang="en-US" dirty="0"/>
          </a:p>
        </p:txBody>
      </p:sp>
      <p:sp>
        <p:nvSpPr>
          <p:cNvPr id="5" name="Rectangle 4"/>
          <p:cNvSpPr/>
          <p:nvPr/>
        </p:nvSpPr>
        <p:spPr>
          <a:xfrm>
            <a:off x="1097280" y="1737360"/>
            <a:ext cx="10058400" cy="4524315"/>
          </a:xfrm>
          <a:prstGeom prst="rect">
            <a:avLst/>
          </a:prstGeom>
        </p:spPr>
        <p:txBody>
          <a:bodyPr wrap="square">
            <a:spAutoFit/>
          </a:bodyPr>
          <a:lstStyle/>
          <a:p>
            <a:r>
              <a:rPr lang="en-US" sz="2800" b="1" dirty="0"/>
              <a:t>Event-driven </a:t>
            </a:r>
            <a:r>
              <a:rPr lang="en-US" sz="2800" b="1" dirty="0" smtClean="0"/>
              <a:t>application</a:t>
            </a:r>
            <a:endParaRPr lang="en-US" sz="2800" b="1" dirty="0"/>
          </a:p>
          <a:p>
            <a:r>
              <a:rPr lang="en-US" sz="2000" dirty="0"/>
              <a:t>Idea is very simple:</a:t>
            </a:r>
          </a:p>
          <a:p>
            <a:pPr lvl="1"/>
            <a:r>
              <a:rPr lang="en-US" sz="2000" dirty="0"/>
              <a:t>individual user actions are translated into “events”</a:t>
            </a:r>
          </a:p>
          <a:p>
            <a:pPr lvl="1"/>
            <a:r>
              <a:rPr lang="en-US" sz="2000" dirty="0"/>
              <a:t>events are passed, 1 by 1, to application for processing</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smtClean="0"/>
          </a:p>
          <a:p>
            <a:pPr lvl="1"/>
            <a:r>
              <a:rPr lang="en-US" dirty="0" smtClean="0"/>
              <a:t>-</a:t>
            </a:r>
            <a:r>
              <a:rPr lang="en-US" sz="2000" dirty="0"/>
              <a:t>this is how most GUIs are programmed…</a:t>
            </a:r>
          </a:p>
        </p:txBody>
      </p:sp>
      <p:pic>
        <p:nvPicPr>
          <p:cNvPr id="6" name="Picture 5"/>
          <p:cNvPicPr>
            <a:picLocks noChangeAspect="1"/>
          </p:cNvPicPr>
          <p:nvPr/>
        </p:nvPicPr>
        <p:blipFill>
          <a:blip r:embed="rId2"/>
          <a:stretch>
            <a:fillRect/>
          </a:stretch>
        </p:blipFill>
        <p:spPr>
          <a:xfrm>
            <a:off x="1097280" y="3188117"/>
            <a:ext cx="6447079" cy="2537680"/>
          </a:xfrm>
          <a:prstGeom prst="rect">
            <a:avLst/>
          </a:prstGeom>
        </p:spPr>
      </p:pic>
    </p:spTree>
    <p:extLst>
      <p:ext uri="{BB962C8B-B14F-4D97-AF65-F5344CB8AC3E}">
        <p14:creationId xmlns:p14="http://schemas.microsoft.com/office/powerpoint/2010/main" val="3338025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097280" y="1845733"/>
            <a:ext cx="10058400" cy="4606341"/>
          </a:xfrm>
        </p:spPr>
        <p:txBody>
          <a:bodyPr>
            <a:normAutofit fontScale="77500" lnSpcReduction="20000"/>
          </a:bodyPr>
          <a:lstStyle/>
          <a:p>
            <a:pPr>
              <a:lnSpc>
                <a:spcPct val="150000"/>
              </a:lnSpc>
            </a:pPr>
            <a:r>
              <a:rPr lang="en-US" sz="2600" dirty="0"/>
              <a:t>The class MyEventArgs is derived from the class EventArgs.</a:t>
            </a:r>
          </a:p>
          <a:p>
            <a:pPr>
              <a:lnSpc>
                <a:spcPct val="150000"/>
              </a:lnSpc>
            </a:pPr>
            <a:r>
              <a:rPr lang="en-US" sz="2600" dirty="0"/>
              <a:t>EventArgs is the base class of more specialized classes, </a:t>
            </a:r>
            <a:r>
              <a:rPr lang="en-US" sz="2600" dirty="0" smtClean="0"/>
              <a:t>like MouseEventArgs,</a:t>
            </a:r>
          </a:p>
          <a:p>
            <a:pPr>
              <a:lnSpc>
                <a:spcPct val="150000"/>
              </a:lnSpc>
            </a:pPr>
            <a:r>
              <a:rPr lang="en-US" sz="2600" dirty="0" smtClean="0"/>
              <a:t>ListChangedEventArgs</a:t>
            </a:r>
            <a:r>
              <a:rPr lang="en-US" sz="2600" dirty="0"/>
              <a:t>, etc</a:t>
            </a:r>
            <a:r>
              <a:rPr lang="en-US" sz="2600" dirty="0" smtClean="0"/>
              <a:t>.</a:t>
            </a:r>
          </a:p>
          <a:p>
            <a:pPr>
              <a:lnSpc>
                <a:spcPct val="150000"/>
              </a:lnSpc>
            </a:pPr>
            <a:r>
              <a:rPr lang="en-US" sz="2600" dirty="0" smtClean="0"/>
              <a:t>For </a:t>
            </a:r>
            <a:r>
              <a:rPr lang="en-US" sz="2600" dirty="0"/>
              <a:t>GUI event, you can use objects of these specialized EventArgs classes without creating your own specialized EventArgs classes. However, for non GUI event, you need to create your own specialized EventArgs class to hold your data that you want to pass to the delegate object.</a:t>
            </a:r>
          </a:p>
          <a:p>
            <a:r>
              <a:rPr lang="en-US" b="1" dirty="0"/>
              <a:t>public class MyEventArgs : EventArgs</a:t>
            </a:r>
          </a:p>
          <a:p>
            <a:r>
              <a:rPr lang="en-US" b="1" dirty="0"/>
              <a:t>{</a:t>
            </a:r>
          </a:p>
          <a:p>
            <a:r>
              <a:rPr lang="en-US" b="1" dirty="0"/>
              <a:t>    </a:t>
            </a:r>
            <a:r>
              <a:rPr lang="en-US" dirty="0"/>
              <a:t>public string </a:t>
            </a:r>
            <a:r>
              <a:rPr lang="en-US" dirty="0" err="1"/>
              <a:t>m_myEventArgumentdata</a:t>
            </a:r>
            <a:r>
              <a:rPr lang="en-US" dirty="0"/>
              <a:t>;</a:t>
            </a:r>
          </a:p>
          <a:p>
            <a:r>
              <a:rPr lang="en-US" b="1" dirty="0"/>
              <a:t>}</a:t>
            </a:r>
          </a:p>
        </p:txBody>
      </p:sp>
    </p:spTree>
    <p:extLst>
      <p:ext uri="{BB962C8B-B14F-4D97-AF65-F5344CB8AC3E}">
        <p14:creationId xmlns:p14="http://schemas.microsoft.com/office/powerpoint/2010/main" val="3678291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Events Example:</a:t>
            </a:r>
            <a:endParaRPr lang="en-US" dirty="0"/>
          </a:p>
        </p:txBody>
      </p:sp>
      <p:sp>
        <p:nvSpPr>
          <p:cNvPr id="3" name="Content Placeholder 2"/>
          <p:cNvSpPr>
            <a:spLocks noGrp="1"/>
          </p:cNvSpPr>
          <p:nvPr>
            <p:ph idx="1"/>
          </p:nvPr>
        </p:nvSpPr>
        <p:spPr/>
        <p:txBody>
          <a:bodyPr/>
          <a:lstStyle/>
          <a:p>
            <a:r>
              <a:rPr lang="en-US" sz="2400" b="1" dirty="0"/>
              <a:t>Ask user before closing form:</a:t>
            </a:r>
          </a:p>
          <a:p>
            <a:endParaRPr lang="en-US" dirty="0"/>
          </a:p>
        </p:txBody>
      </p:sp>
      <p:sp>
        <p:nvSpPr>
          <p:cNvPr id="7" name="Rectangle 4"/>
          <p:cNvSpPr>
            <a:spLocks noChangeArrowheads="1"/>
          </p:cNvSpPr>
          <p:nvPr/>
        </p:nvSpPr>
        <p:spPr bwMode="blackWhite">
          <a:xfrm>
            <a:off x="1097280" y="3003817"/>
            <a:ext cx="10351569" cy="3140603"/>
          </a:xfrm>
          <a:prstGeom prst="rect">
            <a:avLst/>
          </a:prstGeom>
          <a:solidFill>
            <a:srgbClr val="FF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2562" tIns="92075" rIns="182562" bIns="92075">
            <a:spAutoFit/>
          </a:bodyPr>
          <a:lstStyle>
            <a:lvl1pPr marL="9525" indent="-9525" defTabSz="960438">
              <a:tabLst>
                <a:tab pos="1143000" algn="l"/>
                <a:tab pos="1485900" algn="l"/>
                <a:tab pos="1828800" algn="l"/>
                <a:tab pos="2228850" algn="l"/>
              </a:tabLst>
              <a:defRPr sz="2400">
                <a:solidFill>
                  <a:schemeClr val="tx1"/>
                </a:solidFill>
                <a:latin typeface="Times New Roman" panose="02020603050405020304" pitchFamily="18" charset="0"/>
              </a:defRPr>
            </a:lvl1pPr>
            <a:lvl2pPr marL="817563" indent="-241300" defTabSz="960438">
              <a:tabLst>
                <a:tab pos="1143000" algn="l"/>
                <a:tab pos="1485900" algn="l"/>
                <a:tab pos="1828800" algn="l"/>
                <a:tab pos="2228850" algn="l"/>
              </a:tabLst>
              <a:defRPr sz="2400">
                <a:solidFill>
                  <a:schemeClr val="tx1"/>
                </a:solidFill>
                <a:latin typeface="Times New Roman" panose="02020603050405020304" pitchFamily="18" charset="0"/>
              </a:defRPr>
            </a:lvl2pPr>
            <a:lvl3pPr marL="931863" defTabSz="960438">
              <a:tabLst>
                <a:tab pos="1143000" algn="l"/>
                <a:tab pos="1485900" algn="l"/>
                <a:tab pos="1828800" algn="l"/>
                <a:tab pos="2228850" algn="l"/>
              </a:tabLst>
              <a:defRPr sz="2400">
                <a:solidFill>
                  <a:schemeClr val="tx1"/>
                </a:solidFill>
                <a:latin typeface="Times New Roman" panose="02020603050405020304" pitchFamily="18" charset="0"/>
              </a:defRPr>
            </a:lvl3pPr>
            <a:lvl4pPr marL="1320800" defTabSz="960438">
              <a:tabLst>
                <a:tab pos="1143000" algn="l"/>
                <a:tab pos="1485900" algn="l"/>
                <a:tab pos="1828800" algn="l"/>
                <a:tab pos="2228850" algn="l"/>
              </a:tabLst>
              <a:defRPr sz="2400">
                <a:solidFill>
                  <a:schemeClr val="tx1"/>
                </a:solidFill>
                <a:latin typeface="Times New Roman" panose="02020603050405020304" pitchFamily="18" charset="0"/>
              </a:defRPr>
            </a:lvl4pPr>
            <a:lvl5pPr marL="1439863" defTabSz="960438">
              <a:tabLst>
                <a:tab pos="1143000" algn="l"/>
                <a:tab pos="1485900" algn="l"/>
                <a:tab pos="1828800" algn="l"/>
                <a:tab pos="2228850" algn="l"/>
              </a:tabLst>
              <a:defRPr sz="2400">
                <a:solidFill>
                  <a:schemeClr val="tx1"/>
                </a:solidFill>
                <a:latin typeface="Times New Roman" panose="02020603050405020304" pitchFamily="18" charset="0"/>
              </a:defRPr>
            </a:lvl5pPr>
            <a:lvl6pPr marL="1897063" defTabSz="960438" eaLnBrk="0" fontAlgn="base" hangingPunct="0">
              <a:spcBef>
                <a:spcPct val="0"/>
              </a:spcBef>
              <a:spcAft>
                <a:spcPct val="0"/>
              </a:spcAft>
              <a:tabLst>
                <a:tab pos="1143000" algn="l"/>
                <a:tab pos="1485900" algn="l"/>
                <a:tab pos="1828800" algn="l"/>
                <a:tab pos="2228850" algn="l"/>
              </a:tabLst>
              <a:defRPr sz="2400">
                <a:solidFill>
                  <a:schemeClr val="tx1"/>
                </a:solidFill>
                <a:latin typeface="Times New Roman" panose="02020603050405020304" pitchFamily="18" charset="0"/>
              </a:defRPr>
            </a:lvl6pPr>
            <a:lvl7pPr marL="2354263" defTabSz="960438" eaLnBrk="0" fontAlgn="base" hangingPunct="0">
              <a:spcBef>
                <a:spcPct val="0"/>
              </a:spcBef>
              <a:spcAft>
                <a:spcPct val="0"/>
              </a:spcAft>
              <a:tabLst>
                <a:tab pos="1143000" algn="l"/>
                <a:tab pos="1485900" algn="l"/>
                <a:tab pos="1828800" algn="l"/>
                <a:tab pos="2228850" algn="l"/>
              </a:tabLst>
              <a:defRPr sz="2400">
                <a:solidFill>
                  <a:schemeClr val="tx1"/>
                </a:solidFill>
                <a:latin typeface="Times New Roman" panose="02020603050405020304" pitchFamily="18" charset="0"/>
              </a:defRPr>
            </a:lvl7pPr>
            <a:lvl8pPr marL="2811463" defTabSz="960438" eaLnBrk="0" fontAlgn="base" hangingPunct="0">
              <a:spcBef>
                <a:spcPct val="0"/>
              </a:spcBef>
              <a:spcAft>
                <a:spcPct val="0"/>
              </a:spcAft>
              <a:tabLst>
                <a:tab pos="1143000" algn="l"/>
                <a:tab pos="1485900" algn="l"/>
                <a:tab pos="1828800" algn="l"/>
                <a:tab pos="2228850" algn="l"/>
              </a:tabLst>
              <a:defRPr sz="2400">
                <a:solidFill>
                  <a:schemeClr val="tx1"/>
                </a:solidFill>
                <a:latin typeface="Times New Roman" panose="02020603050405020304" pitchFamily="18" charset="0"/>
              </a:defRPr>
            </a:lvl8pPr>
            <a:lvl9pPr marL="3268663" defTabSz="960438" eaLnBrk="0" fontAlgn="base" hangingPunct="0">
              <a:spcBef>
                <a:spcPct val="0"/>
              </a:spcBef>
              <a:spcAft>
                <a:spcPct val="0"/>
              </a:spcAft>
              <a:tabLst>
                <a:tab pos="1143000" algn="l"/>
                <a:tab pos="1485900" algn="l"/>
                <a:tab pos="1828800" algn="l"/>
                <a:tab pos="2228850" algn="l"/>
              </a:tabLst>
              <a:defRPr sz="2400">
                <a:solidFill>
                  <a:schemeClr val="tx1"/>
                </a:solidFill>
                <a:latin typeface="Times New Roman" panose="02020603050405020304" pitchFamily="18" charset="0"/>
              </a:defRPr>
            </a:lvl9pPr>
          </a:lstStyle>
          <a:p>
            <a:r>
              <a:rPr lang="en-US" altLang="en-US" sz="1600" dirty="0">
                <a:latin typeface="Courier New" panose="02070309020205020404" pitchFamily="49" charset="0"/>
              </a:rPr>
              <a:t>private void </a:t>
            </a:r>
            <a:r>
              <a:rPr lang="en-US" altLang="en-US" sz="1600" dirty="0">
                <a:solidFill>
                  <a:srgbClr val="0066CC"/>
                </a:solidFill>
                <a:latin typeface="Courier New" panose="02070309020205020404" pitchFamily="49" charset="0"/>
              </a:rPr>
              <a:t>Form1_Closing</a:t>
            </a:r>
            <a:r>
              <a:rPr lang="en-US" altLang="en-US" sz="1600" dirty="0">
                <a:latin typeface="Courier New" panose="02070309020205020404" pitchFamily="49" charset="0"/>
              </a:rPr>
              <a:t>(object </a:t>
            </a:r>
            <a:r>
              <a:rPr lang="en-US" altLang="en-US" sz="1600" dirty="0" err="1" smtClean="0">
                <a:latin typeface="Courier New" panose="02070309020205020404" pitchFamily="49" charset="0"/>
              </a:rPr>
              <a:t>sender,System.ComponentModel.CancelEventArgs</a:t>
            </a:r>
            <a:r>
              <a:rPr lang="en-US" altLang="en-US" sz="1600" dirty="0">
                <a:latin typeface="Courier New" panose="02070309020205020404" pitchFamily="49" charset="0"/>
              </a:rPr>
              <a:t> </a:t>
            </a:r>
            <a:r>
              <a:rPr lang="en-US" altLang="en-US" sz="1600" dirty="0" smtClean="0">
                <a:latin typeface="Courier New" panose="02070309020205020404" pitchFamily="49" charset="0"/>
              </a:rPr>
              <a:t>e</a:t>
            </a:r>
            <a:r>
              <a:rPr lang="en-US" altLang="en-US" sz="1600" dirty="0">
                <a:latin typeface="Courier New" panose="02070309020205020404" pitchFamily="49" charset="0"/>
              </a:rPr>
              <a:t>)</a:t>
            </a:r>
          </a:p>
          <a:p>
            <a:r>
              <a:rPr lang="en-US" altLang="en-US" sz="1600" dirty="0">
                <a:latin typeface="Courier New" panose="02070309020205020404" pitchFamily="49" charset="0"/>
              </a:rPr>
              <a:t>{</a:t>
            </a:r>
          </a:p>
          <a:p>
            <a:r>
              <a:rPr lang="en-US" altLang="en-US" sz="1600" dirty="0">
                <a:latin typeface="Courier New" panose="02070309020205020404" pitchFamily="49" charset="0"/>
              </a:rPr>
              <a:t>   </a:t>
            </a:r>
            <a:r>
              <a:rPr lang="en-US" altLang="en-US" sz="1600" dirty="0" err="1">
                <a:latin typeface="Courier New" panose="02070309020205020404" pitchFamily="49" charset="0"/>
              </a:rPr>
              <a:t>DialogResult</a:t>
            </a:r>
            <a:r>
              <a:rPr lang="en-US" altLang="en-US" sz="1600" dirty="0">
                <a:latin typeface="Courier New" panose="02070309020205020404" pitchFamily="49" charset="0"/>
              </a:rPr>
              <a:t>  r;</a:t>
            </a:r>
          </a:p>
          <a:p>
            <a:endParaRPr lang="en-US" altLang="en-US" sz="1600" dirty="0">
              <a:latin typeface="Courier New" panose="02070309020205020404" pitchFamily="49" charset="0"/>
            </a:endParaRPr>
          </a:p>
          <a:p>
            <a:r>
              <a:rPr lang="en-US" altLang="en-US" sz="1600" dirty="0">
                <a:latin typeface="Courier New" panose="02070309020205020404" pitchFamily="49" charset="0"/>
              </a:rPr>
              <a:t>   r = </a:t>
            </a:r>
            <a:r>
              <a:rPr lang="en-US" altLang="en-US" sz="1600" dirty="0" err="1">
                <a:latin typeface="Courier New" panose="02070309020205020404" pitchFamily="49" charset="0"/>
              </a:rPr>
              <a:t>MessageBox.Show</a:t>
            </a:r>
            <a:r>
              <a:rPr lang="en-US" altLang="en-US" sz="1600" dirty="0">
                <a:latin typeface="Courier New" panose="02070309020205020404" pitchFamily="49" charset="0"/>
              </a:rPr>
              <a:t>("Do you really want to close?", </a:t>
            </a:r>
          </a:p>
          <a:p>
            <a:r>
              <a:rPr lang="en-US" altLang="en-US" sz="1600" dirty="0">
                <a:latin typeface="Courier New" panose="02070309020205020404" pitchFamily="49" charset="0"/>
              </a:rPr>
              <a:t>                       "</a:t>
            </a:r>
            <a:r>
              <a:rPr lang="en-US" altLang="en-US" sz="1600" dirty="0" err="1">
                <a:latin typeface="Courier New" panose="02070309020205020404" pitchFamily="49" charset="0"/>
              </a:rPr>
              <a:t>MyApp</a:t>
            </a:r>
            <a:r>
              <a:rPr lang="en-US" altLang="en-US" sz="1600" dirty="0">
                <a:latin typeface="Courier New" panose="02070309020205020404" pitchFamily="49" charset="0"/>
              </a:rPr>
              <a:t>", </a:t>
            </a:r>
          </a:p>
          <a:p>
            <a:r>
              <a:rPr lang="en-US" altLang="en-US" sz="1600" dirty="0">
                <a:latin typeface="Courier New" panose="02070309020205020404" pitchFamily="49" charset="0"/>
              </a:rPr>
              <a:t>                       </a:t>
            </a:r>
            <a:r>
              <a:rPr lang="en-US" altLang="en-US" sz="1600" dirty="0" err="1">
                <a:latin typeface="Courier New" panose="02070309020205020404" pitchFamily="49" charset="0"/>
              </a:rPr>
              <a:t>MessageBoxButtons.YesNo</a:t>
            </a:r>
            <a:r>
              <a:rPr lang="en-US" altLang="en-US" sz="1600" dirty="0">
                <a:latin typeface="Courier New" panose="02070309020205020404" pitchFamily="49" charset="0"/>
              </a:rPr>
              <a:t>, </a:t>
            </a:r>
          </a:p>
          <a:p>
            <a:r>
              <a:rPr lang="en-US" altLang="en-US" sz="1600" dirty="0">
                <a:latin typeface="Courier New" panose="02070309020205020404" pitchFamily="49" charset="0"/>
              </a:rPr>
              <a:t>                       </a:t>
            </a:r>
            <a:r>
              <a:rPr lang="en-US" altLang="en-US" sz="1600" dirty="0" err="1">
                <a:latin typeface="Courier New" panose="02070309020205020404" pitchFamily="49" charset="0"/>
              </a:rPr>
              <a:t>MessageBoxIcon.Question</a:t>
            </a:r>
            <a:r>
              <a:rPr lang="en-US" altLang="en-US" sz="1600" dirty="0">
                <a:latin typeface="Courier New" panose="02070309020205020404" pitchFamily="49" charset="0"/>
              </a:rPr>
              <a:t>, </a:t>
            </a:r>
          </a:p>
          <a:p>
            <a:r>
              <a:rPr lang="en-US" altLang="en-US" sz="1600" dirty="0">
                <a:latin typeface="Courier New" panose="02070309020205020404" pitchFamily="49" charset="0"/>
              </a:rPr>
              <a:t>                       MessageBoxDefaultButton.Button1);</a:t>
            </a:r>
          </a:p>
          <a:p>
            <a:r>
              <a:rPr lang="en-US" altLang="en-US" sz="1600" dirty="0">
                <a:latin typeface="Courier New" panose="02070309020205020404" pitchFamily="49" charset="0"/>
              </a:rPr>
              <a:t>	   if (r == </a:t>
            </a:r>
            <a:r>
              <a:rPr lang="en-US" altLang="en-US" sz="1600" dirty="0" err="1">
                <a:latin typeface="Courier New" panose="02070309020205020404" pitchFamily="49" charset="0"/>
              </a:rPr>
              <a:t>DialogResult.No</a:t>
            </a:r>
            <a:r>
              <a:rPr lang="en-US" altLang="en-US" sz="1600" dirty="0">
                <a:latin typeface="Courier New" panose="02070309020205020404" pitchFamily="49" charset="0"/>
              </a:rPr>
              <a:t>)</a:t>
            </a:r>
          </a:p>
          <a:p>
            <a:r>
              <a:rPr lang="en-US" altLang="en-US" sz="1600" dirty="0">
                <a:latin typeface="Courier New" panose="02070309020205020404" pitchFamily="49" charset="0"/>
              </a:rPr>
              <a:t>	     </a:t>
            </a:r>
            <a:r>
              <a:rPr lang="en-US" altLang="en-US" sz="1600" dirty="0" err="1">
                <a:latin typeface="Courier New" panose="02070309020205020404" pitchFamily="49" charset="0"/>
              </a:rPr>
              <a:t>e.Cancel</a:t>
            </a:r>
            <a:r>
              <a:rPr lang="en-US" altLang="en-US" sz="1600" dirty="0">
                <a:latin typeface="Courier New" panose="02070309020205020404" pitchFamily="49" charset="0"/>
              </a:rPr>
              <a:t> = true;</a:t>
            </a:r>
          </a:p>
          <a:p>
            <a:r>
              <a:rPr lang="en-US" altLang="en-US" sz="1600" dirty="0">
                <a:latin typeface="Courier New" panose="02070309020205020404" pitchFamily="49" charset="0"/>
              </a:rPr>
              <a:t>}</a:t>
            </a:r>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8394" y="1798088"/>
            <a:ext cx="2140455" cy="1108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7538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t>Break Mode:</a:t>
            </a:r>
            <a:endParaRPr lang="en-US" sz="4400" b="1" dirty="0"/>
          </a:p>
        </p:txBody>
      </p:sp>
      <p:sp>
        <p:nvSpPr>
          <p:cNvPr id="3" name="Content Placeholder 2"/>
          <p:cNvSpPr>
            <a:spLocks noGrp="1"/>
          </p:cNvSpPr>
          <p:nvPr>
            <p:ph idx="1"/>
          </p:nvPr>
        </p:nvSpPr>
        <p:spPr>
          <a:xfrm>
            <a:off x="1097280" y="1737361"/>
            <a:ext cx="10058400" cy="4714714"/>
          </a:xfrm>
        </p:spPr>
        <p:txBody>
          <a:bodyPr>
            <a:normAutofit/>
          </a:bodyPr>
          <a:lstStyle/>
          <a:p>
            <a:pPr>
              <a:lnSpc>
                <a:spcPct val="150000"/>
              </a:lnSpc>
            </a:pPr>
            <a:r>
              <a:rPr lang="en-US" sz="2400" b="1" dirty="0"/>
              <a:t>Easily triggered in this application via invalid </a:t>
            </a:r>
            <a:r>
              <a:rPr lang="en-US" sz="2400" b="1" dirty="0" smtClean="0"/>
              <a:t>input.</a:t>
            </a:r>
            <a:endParaRPr lang="en-US" sz="2400" b="1" dirty="0"/>
          </a:p>
          <a:p>
            <a:pPr>
              <a:lnSpc>
                <a:spcPct val="150000"/>
              </a:lnSpc>
            </a:pPr>
            <a:endParaRPr lang="en-US" b="1"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3407117"/>
            <a:ext cx="20574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0314" y="2422867"/>
            <a:ext cx="4673600" cy="196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13"/>
          <p:cNvGrpSpPr>
            <a:grpSpLocks/>
          </p:cNvGrpSpPr>
          <p:nvPr/>
        </p:nvGrpSpPr>
        <p:grpSpPr bwMode="auto">
          <a:xfrm>
            <a:off x="6400949" y="4706715"/>
            <a:ext cx="4287838" cy="1568450"/>
            <a:chOff x="2605" y="2686"/>
            <a:chExt cx="2701" cy="988"/>
          </a:xfrm>
        </p:grpSpPr>
        <p:pic>
          <p:nvPicPr>
            <p:cNvPr id="7"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3" y="2694"/>
              <a:ext cx="2693" cy="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12"/>
            <p:cNvSpPr>
              <a:spLocks noChangeArrowheads="1"/>
            </p:cNvSpPr>
            <p:nvPr/>
          </p:nvSpPr>
          <p:spPr bwMode="auto">
            <a:xfrm>
              <a:off x="2605" y="2686"/>
              <a:ext cx="2673" cy="9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 name="Line 7"/>
          <p:cNvSpPr>
            <a:spLocks noChangeShapeType="1"/>
          </p:cNvSpPr>
          <p:nvPr/>
        </p:nvSpPr>
        <p:spPr bwMode="auto">
          <a:xfrm flipV="1">
            <a:off x="3154680" y="3506403"/>
            <a:ext cx="1403350" cy="52705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8"/>
          <p:cNvSpPr>
            <a:spLocks noChangeShapeType="1"/>
          </p:cNvSpPr>
          <p:nvPr/>
        </p:nvSpPr>
        <p:spPr bwMode="auto">
          <a:xfrm>
            <a:off x="5452217" y="4289989"/>
            <a:ext cx="948731" cy="965675"/>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8173015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t>Abstraction:</a:t>
            </a:r>
            <a:endParaRPr lang="en-US" sz="4400" b="1" dirty="0"/>
          </a:p>
        </p:txBody>
      </p:sp>
      <p:sp>
        <p:nvSpPr>
          <p:cNvPr id="3" name="Content Placeholder 2"/>
          <p:cNvSpPr>
            <a:spLocks noGrp="1"/>
          </p:cNvSpPr>
          <p:nvPr>
            <p:ph idx="1"/>
          </p:nvPr>
        </p:nvSpPr>
        <p:spPr>
          <a:xfrm>
            <a:off x="1097280" y="1737361"/>
            <a:ext cx="10058400" cy="4714714"/>
          </a:xfrm>
        </p:spPr>
        <p:txBody>
          <a:bodyPr>
            <a:normAutofit/>
          </a:bodyPr>
          <a:lstStyle/>
          <a:p>
            <a:r>
              <a:rPr lang="en-US" sz="2800" dirty="0"/>
              <a:t>FCL acts as a layer of abstraction</a:t>
            </a:r>
          </a:p>
          <a:p>
            <a:pPr lvl="1"/>
            <a:r>
              <a:rPr lang="en-US" sz="2400" dirty="0" smtClean="0"/>
              <a:t>separates </a:t>
            </a:r>
            <a:r>
              <a:rPr lang="en-US" sz="2400" dirty="0" err="1"/>
              <a:t>WinForm</a:t>
            </a:r>
            <a:r>
              <a:rPr lang="en-US" sz="2400" dirty="0"/>
              <a:t> app from underlying </a:t>
            </a:r>
            <a:r>
              <a:rPr lang="en-US" sz="2400" dirty="0" smtClean="0"/>
              <a:t>platform</a:t>
            </a:r>
          </a:p>
          <a:p>
            <a:pPr marL="201168" lvl="1" indent="0">
              <a:buNone/>
            </a:pPr>
            <a:endParaRPr lang="en-US" sz="2400" dirty="0"/>
          </a:p>
        </p:txBody>
      </p:sp>
      <p:grpSp>
        <p:nvGrpSpPr>
          <p:cNvPr id="27" name="Group 26"/>
          <p:cNvGrpSpPr/>
          <p:nvPr/>
        </p:nvGrpSpPr>
        <p:grpSpPr>
          <a:xfrm>
            <a:off x="1432028" y="2985233"/>
            <a:ext cx="9028023" cy="2988277"/>
            <a:chOff x="1380755" y="2737405"/>
            <a:chExt cx="7975600" cy="2765425"/>
          </a:xfrm>
        </p:grpSpPr>
        <p:sp>
          <p:nvSpPr>
            <p:cNvPr id="26" name="Rectangle 7"/>
            <p:cNvSpPr>
              <a:spLocks noChangeArrowheads="1"/>
            </p:cNvSpPr>
            <p:nvPr/>
          </p:nvSpPr>
          <p:spPr bwMode="auto">
            <a:xfrm>
              <a:off x="5935515" y="5040868"/>
              <a:ext cx="3376613" cy="461962"/>
            </a:xfrm>
            <a:prstGeom prst="rect">
              <a:avLst/>
            </a:prstGeom>
            <a:solidFill>
              <a:srgbClr val="66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 name="Group 10"/>
            <p:cNvGrpSpPr/>
            <p:nvPr/>
          </p:nvGrpSpPr>
          <p:grpSpPr>
            <a:xfrm>
              <a:off x="1380755" y="2737405"/>
              <a:ext cx="7975600" cy="2693988"/>
              <a:chOff x="449263" y="2530475"/>
              <a:chExt cx="7975600" cy="2693988"/>
            </a:xfrm>
          </p:grpSpPr>
          <p:sp>
            <p:nvSpPr>
              <p:cNvPr id="12" name="Rectangle 5"/>
              <p:cNvSpPr>
                <a:spLocks noChangeArrowheads="1"/>
              </p:cNvSpPr>
              <p:nvPr/>
            </p:nvSpPr>
            <p:spPr bwMode="blackWhite">
              <a:xfrm>
                <a:off x="5045075" y="3128963"/>
                <a:ext cx="3378200" cy="441325"/>
              </a:xfrm>
              <a:prstGeom prst="rect">
                <a:avLst/>
              </a:prstGeom>
              <a:solidFill>
                <a:srgbClr val="FFFF8C"/>
              </a:solidFill>
              <a:ln w="127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lIns="182562" tIns="92075" rIns="182562" bIns="92075">
                <a:spAutoFit/>
              </a:bodyPr>
              <a:lstStyle>
                <a:lvl1pPr marL="9525" indent="-9525" defTabSz="960438">
                  <a:tabLst>
                    <a:tab pos="1143000" algn="l"/>
                    <a:tab pos="1485900" algn="l"/>
                    <a:tab pos="1828800" algn="l"/>
                    <a:tab pos="2228850" algn="l"/>
                  </a:tabLst>
                  <a:defRPr sz="2400">
                    <a:solidFill>
                      <a:schemeClr val="tx1"/>
                    </a:solidFill>
                    <a:latin typeface="Times New Roman" panose="02020603050405020304" pitchFamily="18" charset="0"/>
                  </a:defRPr>
                </a:lvl1pPr>
                <a:lvl2pPr marL="817563" indent="-241300" defTabSz="960438">
                  <a:tabLst>
                    <a:tab pos="1143000" algn="l"/>
                    <a:tab pos="1485900" algn="l"/>
                    <a:tab pos="1828800" algn="l"/>
                    <a:tab pos="2228850" algn="l"/>
                  </a:tabLst>
                  <a:defRPr sz="2400">
                    <a:solidFill>
                      <a:schemeClr val="tx1"/>
                    </a:solidFill>
                    <a:latin typeface="Times New Roman" panose="02020603050405020304" pitchFamily="18" charset="0"/>
                  </a:defRPr>
                </a:lvl2pPr>
                <a:lvl3pPr marL="931863" defTabSz="960438">
                  <a:tabLst>
                    <a:tab pos="1143000" algn="l"/>
                    <a:tab pos="1485900" algn="l"/>
                    <a:tab pos="1828800" algn="l"/>
                    <a:tab pos="2228850" algn="l"/>
                  </a:tabLst>
                  <a:defRPr sz="2400">
                    <a:solidFill>
                      <a:schemeClr val="tx1"/>
                    </a:solidFill>
                    <a:latin typeface="Times New Roman" panose="02020603050405020304" pitchFamily="18" charset="0"/>
                  </a:defRPr>
                </a:lvl3pPr>
                <a:lvl4pPr marL="1320800" defTabSz="960438">
                  <a:tabLst>
                    <a:tab pos="1143000" algn="l"/>
                    <a:tab pos="1485900" algn="l"/>
                    <a:tab pos="1828800" algn="l"/>
                    <a:tab pos="2228850" algn="l"/>
                  </a:tabLst>
                  <a:defRPr sz="2400">
                    <a:solidFill>
                      <a:schemeClr val="tx1"/>
                    </a:solidFill>
                    <a:latin typeface="Times New Roman" panose="02020603050405020304" pitchFamily="18" charset="0"/>
                  </a:defRPr>
                </a:lvl4pPr>
                <a:lvl5pPr marL="1439863" defTabSz="960438">
                  <a:tabLst>
                    <a:tab pos="1143000" algn="l"/>
                    <a:tab pos="1485900" algn="l"/>
                    <a:tab pos="1828800" algn="l"/>
                    <a:tab pos="2228850" algn="l"/>
                  </a:tabLst>
                  <a:defRPr sz="2400">
                    <a:solidFill>
                      <a:schemeClr val="tx1"/>
                    </a:solidFill>
                    <a:latin typeface="Times New Roman" panose="02020603050405020304" pitchFamily="18" charset="0"/>
                  </a:defRPr>
                </a:lvl5pPr>
                <a:lvl6pPr marL="1897063" defTabSz="960438" eaLnBrk="0" fontAlgn="base" hangingPunct="0">
                  <a:spcBef>
                    <a:spcPct val="0"/>
                  </a:spcBef>
                  <a:spcAft>
                    <a:spcPct val="0"/>
                  </a:spcAft>
                  <a:tabLst>
                    <a:tab pos="1143000" algn="l"/>
                    <a:tab pos="1485900" algn="l"/>
                    <a:tab pos="1828800" algn="l"/>
                    <a:tab pos="2228850" algn="l"/>
                  </a:tabLst>
                  <a:defRPr sz="2400">
                    <a:solidFill>
                      <a:schemeClr val="tx1"/>
                    </a:solidFill>
                    <a:latin typeface="Times New Roman" panose="02020603050405020304" pitchFamily="18" charset="0"/>
                  </a:defRPr>
                </a:lvl6pPr>
                <a:lvl7pPr marL="2354263" defTabSz="960438" eaLnBrk="0" fontAlgn="base" hangingPunct="0">
                  <a:spcBef>
                    <a:spcPct val="0"/>
                  </a:spcBef>
                  <a:spcAft>
                    <a:spcPct val="0"/>
                  </a:spcAft>
                  <a:tabLst>
                    <a:tab pos="1143000" algn="l"/>
                    <a:tab pos="1485900" algn="l"/>
                    <a:tab pos="1828800" algn="l"/>
                    <a:tab pos="2228850" algn="l"/>
                  </a:tabLst>
                  <a:defRPr sz="2400">
                    <a:solidFill>
                      <a:schemeClr val="tx1"/>
                    </a:solidFill>
                    <a:latin typeface="Times New Roman" panose="02020603050405020304" pitchFamily="18" charset="0"/>
                  </a:defRPr>
                </a:lvl7pPr>
                <a:lvl8pPr marL="2811463" defTabSz="960438" eaLnBrk="0" fontAlgn="base" hangingPunct="0">
                  <a:spcBef>
                    <a:spcPct val="0"/>
                  </a:spcBef>
                  <a:spcAft>
                    <a:spcPct val="0"/>
                  </a:spcAft>
                  <a:tabLst>
                    <a:tab pos="1143000" algn="l"/>
                    <a:tab pos="1485900" algn="l"/>
                    <a:tab pos="1828800" algn="l"/>
                    <a:tab pos="2228850" algn="l"/>
                  </a:tabLst>
                  <a:defRPr sz="2400">
                    <a:solidFill>
                      <a:schemeClr val="tx1"/>
                    </a:solidFill>
                    <a:latin typeface="Times New Roman" panose="02020603050405020304" pitchFamily="18" charset="0"/>
                  </a:defRPr>
                </a:lvl8pPr>
                <a:lvl9pPr marL="3268663" defTabSz="960438" eaLnBrk="0" fontAlgn="base" hangingPunct="0">
                  <a:spcBef>
                    <a:spcPct val="0"/>
                  </a:spcBef>
                  <a:spcAft>
                    <a:spcPct val="0"/>
                  </a:spcAft>
                  <a:tabLst>
                    <a:tab pos="1143000" algn="l"/>
                    <a:tab pos="1485900" algn="l"/>
                    <a:tab pos="1828800" algn="l"/>
                    <a:tab pos="2228850" algn="l"/>
                  </a:tabLst>
                  <a:defRPr sz="2400">
                    <a:solidFill>
                      <a:schemeClr val="tx1"/>
                    </a:solidFill>
                    <a:latin typeface="Times New Roman" panose="02020603050405020304" pitchFamily="18" charset="0"/>
                  </a:defRPr>
                </a:lvl9pPr>
              </a:lstStyle>
              <a:p>
                <a:pPr algn="ctr"/>
                <a:r>
                  <a:rPr lang="en-US" altLang="en-US" sz="1600">
                    <a:latin typeface="Arial" panose="020B0604020202020204" pitchFamily="34" charset="0"/>
                  </a:rPr>
                  <a:t>System.Windows.Forms.Form</a:t>
                </a:r>
              </a:p>
            </p:txBody>
          </p:sp>
          <p:sp>
            <p:nvSpPr>
              <p:cNvPr id="13" name="Rectangle 6"/>
              <p:cNvSpPr>
                <a:spLocks noChangeArrowheads="1"/>
              </p:cNvSpPr>
              <p:nvPr/>
            </p:nvSpPr>
            <p:spPr bwMode="blackWhite">
              <a:xfrm>
                <a:off x="5046663" y="3983038"/>
                <a:ext cx="3378200" cy="441325"/>
              </a:xfrm>
              <a:prstGeom prst="rect">
                <a:avLst/>
              </a:prstGeom>
              <a:solidFill>
                <a:srgbClr val="FFFF8C"/>
              </a:solidFill>
              <a:ln w="127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lIns="182562" tIns="92075" rIns="182562" bIns="92075">
                <a:spAutoFit/>
              </a:bodyPr>
              <a:lstStyle>
                <a:lvl1pPr marL="9525" indent="-9525" defTabSz="960438">
                  <a:tabLst>
                    <a:tab pos="1143000" algn="l"/>
                    <a:tab pos="1485900" algn="l"/>
                    <a:tab pos="1828800" algn="l"/>
                    <a:tab pos="2228850" algn="l"/>
                  </a:tabLst>
                  <a:defRPr sz="2400">
                    <a:solidFill>
                      <a:schemeClr val="tx1"/>
                    </a:solidFill>
                    <a:latin typeface="Times New Roman" panose="02020603050405020304" pitchFamily="18" charset="0"/>
                  </a:defRPr>
                </a:lvl1pPr>
                <a:lvl2pPr marL="817563" indent="-241300" defTabSz="960438">
                  <a:tabLst>
                    <a:tab pos="1143000" algn="l"/>
                    <a:tab pos="1485900" algn="l"/>
                    <a:tab pos="1828800" algn="l"/>
                    <a:tab pos="2228850" algn="l"/>
                  </a:tabLst>
                  <a:defRPr sz="2400">
                    <a:solidFill>
                      <a:schemeClr val="tx1"/>
                    </a:solidFill>
                    <a:latin typeface="Times New Roman" panose="02020603050405020304" pitchFamily="18" charset="0"/>
                  </a:defRPr>
                </a:lvl2pPr>
                <a:lvl3pPr marL="931863" defTabSz="960438">
                  <a:tabLst>
                    <a:tab pos="1143000" algn="l"/>
                    <a:tab pos="1485900" algn="l"/>
                    <a:tab pos="1828800" algn="l"/>
                    <a:tab pos="2228850" algn="l"/>
                  </a:tabLst>
                  <a:defRPr sz="2400">
                    <a:solidFill>
                      <a:schemeClr val="tx1"/>
                    </a:solidFill>
                    <a:latin typeface="Times New Roman" panose="02020603050405020304" pitchFamily="18" charset="0"/>
                  </a:defRPr>
                </a:lvl3pPr>
                <a:lvl4pPr marL="1320800" defTabSz="960438">
                  <a:tabLst>
                    <a:tab pos="1143000" algn="l"/>
                    <a:tab pos="1485900" algn="l"/>
                    <a:tab pos="1828800" algn="l"/>
                    <a:tab pos="2228850" algn="l"/>
                  </a:tabLst>
                  <a:defRPr sz="2400">
                    <a:solidFill>
                      <a:schemeClr val="tx1"/>
                    </a:solidFill>
                    <a:latin typeface="Times New Roman" panose="02020603050405020304" pitchFamily="18" charset="0"/>
                  </a:defRPr>
                </a:lvl4pPr>
                <a:lvl5pPr marL="1439863" defTabSz="960438">
                  <a:tabLst>
                    <a:tab pos="1143000" algn="l"/>
                    <a:tab pos="1485900" algn="l"/>
                    <a:tab pos="1828800" algn="l"/>
                    <a:tab pos="2228850" algn="l"/>
                  </a:tabLst>
                  <a:defRPr sz="2400">
                    <a:solidFill>
                      <a:schemeClr val="tx1"/>
                    </a:solidFill>
                    <a:latin typeface="Times New Roman" panose="02020603050405020304" pitchFamily="18" charset="0"/>
                  </a:defRPr>
                </a:lvl5pPr>
                <a:lvl6pPr marL="1897063" defTabSz="960438" eaLnBrk="0" fontAlgn="base" hangingPunct="0">
                  <a:spcBef>
                    <a:spcPct val="0"/>
                  </a:spcBef>
                  <a:spcAft>
                    <a:spcPct val="0"/>
                  </a:spcAft>
                  <a:tabLst>
                    <a:tab pos="1143000" algn="l"/>
                    <a:tab pos="1485900" algn="l"/>
                    <a:tab pos="1828800" algn="l"/>
                    <a:tab pos="2228850" algn="l"/>
                  </a:tabLst>
                  <a:defRPr sz="2400">
                    <a:solidFill>
                      <a:schemeClr val="tx1"/>
                    </a:solidFill>
                    <a:latin typeface="Times New Roman" panose="02020603050405020304" pitchFamily="18" charset="0"/>
                  </a:defRPr>
                </a:lvl6pPr>
                <a:lvl7pPr marL="2354263" defTabSz="960438" eaLnBrk="0" fontAlgn="base" hangingPunct="0">
                  <a:spcBef>
                    <a:spcPct val="0"/>
                  </a:spcBef>
                  <a:spcAft>
                    <a:spcPct val="0"/>
                  </a:spcAft>
                  <a:tabLst>
                    <a:tab pos="1143000" algn="l"/>
                    <a:tab pos="1485900" algn="l"/>
                    <a:tab pos="1828800" algn="l"/>
                    <a:tab pos="2228850" algn="l"/>
                  </a:tabLst>
                  <a:defRPr sz="2400">
                    <a:solidFill>
                      <a:schemeClr val="tx1"/>
                    </a:solidFill>
                    <a:latin typeface="Times New Roman" panose="02020603050405020304" pitchFamily="18" charset="0"/>
                  </a:defRPr>
                </a:lvl7pPr>
                <a:lvl8pPr marL="2811463" defTabSz="960438" eaLnBrk="0" fontAlgn="base" hangingPunct="0">
                  <a:spcBef>
                    <a:spcPct val="0"/>
                  </a:spcBef>
                  <a:spcAft>
                    <a:spcPct val="0"/>
                  </a:spcAft>
                  <a:tabLst>
                    <a:tab pos="1143000" algn="l"/>
                    <a:tab pos="1485900" algn="l"/>
                    <a:tab pos="1828800" algn="l"/>
                    <a:tab pos="2228850" algn="l"/>
                  </a:tabLst>
                  <a:defRPr sz="2400">
                    <a:solidFill>
                      <a:schemeClr val="tx1"/>
                    </a:solidFill>
                    <a:latin typeface="Times New Roman" panose="02020603050405020304" pitchFamily="18" charset="0"/>
                  </a:defRPr>
                </a:lvl8pPr>
                <a:lvl9pPr marL="3268663" defTabSz="960438" eaLnBrk="0" fontAlgn="base" hangingPunct="0">
                  <a:spcBef>
                    <a:spcPct val="0"/>
                  </a:spcBef>
                  <a:spcAft>
                    <a:spcPct val="0"/>
                  </a:spcAft>
                  <a:tabLst>
                    <a:tab pos="1143000" algn="l"/>
                    <a:tab pos="1485900" algn="l"/>
                    <a:tab pos="1828800" algn="l"/>
                    <a:tab pos="2228850" algn="l"/>
                  </a:tabLst>
                  <a:defRPr sz="2400">
                    <a:solidFill>
                      <a:schemeClr val="tx1"/>
                    </a:solidFill>
                    <a:latin typeface="Times New Roman" panose="02020603050405020304" pitchFamily="18" charset="0"/>
                  </a:defRPr>
                </a:lvl9pPr>
              </a:lstStyle>
              <a:p>
                <a:pPr algn="ctr"/>
                <a:r>
                  <a:rPr lang="en-US" altLang="en-US" sz="1600">
                    <a:latin typeface="Arial" panose="020B0604020202020204" pitchFamily="34" charset="0"/>
                  </a:rPr>
                  <a:t>CLR</a:t>
                </a:r>
              </a:p>
            </p:txBody>
          </p:sp>
          <p:sp>
            <p:nvSpPr>
              <p:cNvPr id="15" name="Line 9"/>
              <p:cNvSpPr>
                <a:spLocks noChangeShapeType="1"/>
              </p:cNvSpPr>
              <p:nvPr/>
            </p:nvSpPr>
            <p:spPr bwMode="auto">
              <a:xfrm>
                <a:off x="6748463" y="3576638"/>
                <a:ext cx="0" cy="3714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63" y="2530475"/>
                <a:ext cx="1430337" cy="153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 Box 11"/>
              <p:cNvSpPr txBox="1">
                <a:spLocks noChangeArrowheads="1"/>
              </p:cNvSpPr>
              <p:nvPr/>
            </p:nvSpPr>
            <p:spPr bwMode="auto">
              <a:xfrm>
                <a:off x="3792538" y="3038475"/>
                <a:ext cx="1289050"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b="0" i="1" dirty="0"/>
                  <a:t>instance of </a:t>
                </a:r>
              </a:p>
              <a:p>
                <a:pPr>
                  <a:spcBef>
                    <a:spcPct val="50000"/>
                  </a:spcBef>
                </a:pPr>
                <a:r>
                  <a:rPr lang="en-US" sz="1400" b="0" i="1" dirty="0"/>
                  <a:t>FCL class</a:t>
                </a:r>
              </a:p>
            </p:txBody>
          </p:sp>
          <p:sp>
            <p:nvSpPr>
              <p:cNvPr id="18" name="Line 12"/>
              <p:cNvSpPr>
                <a:spLocks noChangeShapeType="1"/>
              </p:cNvSpPr>
              <p:nvPr/>
            </p:nvSpPr>
            <p:spPr bwMode="auto">
              <a:xfrm>
                <a:off x="6743700" y="4443413"/>
                <a:ext cx="0" cy="3714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9" name="Group 13"/>
              <p:cNvGrpSpPr>
                <a:grpSpLocks/>
              </p:cNvGrpSpPr>
              <p:nvPr/>
            </p:nvGrpSpPr>
            <p:grpSpPr bwMode="auto">
              <a:xfrm>
                <a:off x="2438400" y="3100388"/>
                <a:ext cx="1250950" cy="530225"/>
                <a:chOff x="1311" y="2657"/>
                <a:chExt cx="788" cy="334"/>
              </a:xfrm>
            </p:grpSpPr>
            <p:grpSp>
              <p:nvGrpSpPr>
                <p:cNvPr id="21" name="Group 14"/>
                <p:cNvGrpSpPr>
                  <a:grpSpLocks/>
                </p:cNvGrpSpPr>
                <p:nvPr/>
              </p:nvGrpSpPr>
              <p:grpSpPr bwMode="auto">
                <a:xfrm>
                  <a:off x="1311" y="2657"/>
                  <a:ext cx="745" cy="334"/>
                  <a:chOff x="2126" y="1828"/>
                  <a:chExt cx="745" cy="334"/>
                </a:xfrm>
              </p:grpSpPr>
              <p:sp>
                <p:nvSpPr>
                  <p:cNvPr id="23" name="AutoShape 15"/>
                  <p:cNvSpPr>
                    <a:spLocks noChangeArrowheads="1"/>
                  </p:cNvSpPr>
                  <p:nvPr/>
                </p:nvSpPr>
                <p:spPr bwMode="auto">
                  <a:xfrm>
                    <a:off x="2362" y="1828"/>
                    <a:ext cx="509" cy="33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16"/>
                  <p:cNvSpPr>
                    <a:spLocks noChangeShapeType="1"/>
                  </p:cNvSpPr>
                  <p:nvPr/>
                </p:nvSpPr>
                <p:spPr bwMode="auto">
                  <a:xfrm flipV="1">
                    <a:off x="2126" y="1945"/>
                    <a:ext cx="225" cy="0"/>
                  </a:xfrm>
                  <a:prstGeom prst="line">
                    <a:avLst/>
                  </a:prstGeom>
                  <a:noFill/>
                  <a:ln w="9525">
                    <a:solidFill>
                      <a:schemeClr val="tx1"/>
                    </a:solidFill>
                    <a:round/>
                    <a:headEnd type="oval"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2" name="Text Box 17"/>
                <p:cNvSpPr txBox="1">
                  <a:spLocks noChangeArrowheads="1"/>
                </p:cNvSpPr>
                <p:nvPr/>
              </p:nvSpPr>
              <p:spPr bwMode="auto">
                <a:xfrm>
                  <a:off x="1573" y="2709"/>
                  <a:ext cx="52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b="0"/>
                    <a:t>object</a:t>
                  </a:r>
                </a:p>
              </p:txBody>
            </p:sp>
          </p:grpSp>
          <p:sp>
            <p:nvSpPr>
              <p:cNvPr id="20" name="Line 18"/>
              <p:cNvSpPr>
                <a:spLocks noChangeShapeType="1"/>
              </p:cNvSpPr>
              <p:nvPr/>
            </p:nvSpPr>
            <p:spPr bwMode="auto">
              <a:xfrm>
                <a:off x="1704975" y="3013075"/>
                <a:ext cx="611188" cy="22225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Text Box 8"/>
              <p:cNvSpPr txBox="1">
                <a:spLocks noChangeArrowheads="1"/>
              </p:cNvSpPr>
              <p:nvPr/>
            </p:nvSpPr>
            <p:spPr bwMode="auto">
              <a:xfrm>
                <a:off x="5557571" y="4887913"/>
                <a:ext cx="226951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sz="1600" dirty="0"/>
                  <a:t>Windows OS</a:t>
                </a:r>
              </a:p>
            </p:txBody>
          </p:sp>
        </p:grpSp>
      </p:grpSp>
      <p:cxnSp>
        <p:nvCxnSpPr>
          <p:cNvPr id="29" name="Straight Arrow Connector 28"/>
          <p:cNvCxnSpPr/>
          <p:nvPr/>
        </p:nvCxnSpPr>
        <p:spPr>
          <a:xfrm flipV="1">
            <a:off x="5058331" y="3869536"/>
            <a:ext cx="1575951" cy="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1002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74801"/>
            <a:ext cx="10058400" cy="751782"/>
          </a:xfrm>
        </p:spPr>
        <p:txBody>
          <a:bodyPr/>
          <a:lstStyle/>
          <a:p>
            <a:r>
              <a:rPr lang="en-US" b="1" dirty="0" smtClean="0"/>
              <a:t>Basic Controls </a:t>
            </a:r>
            <a:endParaRPr lang="en-US" b="1" dirty="0"/>
          </a:p>
        </p:txBody>
      </p:sp>
      <p:sp>
        <p:nvSpPr>
          <p:cNvPr id="3" name="Content Placeholder 2"/>
          <p:cNvSpPr>
            <a:spLocks noGrp="1"/>
          </p:cNvSpPr>
          <p:nvPr>
            <p:ph idx="1"/>
          </p:nvPr>
        </p:nvSpPr>
        <p:spPr/>
        <p:txBody>
          <a:bodyPr/>
          <a:lstStyle/>
          <a:p>
            <a:r>
              <a:rPr lang="en-US" sz="3200" b="1" dirty="0" smtClean="0"/>
              <a:t>Button</a:t>
            </a:r>
          </a:p>
          <a:p>
            <a:r>
              <a:rPr lang="en-US" dirty="0" smtClean="0"/>
              <a:t>Buttons </a:t>
            </a:r>
            <a:r>
              <a:rPr lang="en-US" dirty="0"/>
              <a:t>are one of the simplest controls and mostly used for executing some code when the user wants. </a:t>
            </a:r>
            <a:endParaRPr lang="en-US" dirty="0" smtClean="0"/>
          </a:p>
          <a:p>
            <a:r>
              <a:rPr lang="en-US" dirty="0" smtClean="0"/>
              <a:t>Here </a:t>
            </a:r>
            <a:r>
              <a:rPr lang="en-US" dirty="0"/>
              <a:t>we have a really simple case, show a Message box when a button is clicked. We add a button to a form, name it </a:t>
            </a:r>
            <a:r>
              <a:rPr lang="en-US" dirty="0" err="1" smtClean="0"/>
              <a:t>showMsg</a:t>
            </a:r>
            <a:r>
              <a:rPr lang="en-US" dirty="0" smtClean="0"/>
              <a:t> </a:t>
            </a:r>
            <a:r>
              <a:rPr lang="en-US" dirty="0"/>
              <a:t>as used in code to identify the object and set the buttons text to Show Message</a:t>
            </a:r>
            <a:r>
              <a:rPr lang="en-US" dirty="0" smtClean="0"/>
              <a:t>.</a:t>
            </a:r>
          </a:p>
          <a:p>
            <a:endParaRPr lang="en-US" dirty="0"/>
          </a:p>
        </p:txBody>
      </p:sp>
      <p:pic>
        <p:nvPicPr>
          <p:cNvPr id="5" name="Picture 4"/>
          <p:cNvPicPr>
            <a:picLocks noChangeAspect="1"/>
          </p:cNvPicPr>
          <p:nvPr/>
        </p:nvPicPr>
        <p:blipFill>
          <a:blip r:embed="rId2"/>
          <a:stretch>
            <a:fillRect/>
          </a:stretch>
        </p:blipFill>
        <p:spPr>
          <a:xfrm>
            <a:off x="1097280" y="4216250"/>
            <a:ext cx="2598645" cy="1463167"/>
          </a:xfrm>
          <a:prstGeom prst="rect">
            <a:avLst/>
          </a:prstGeom>
        </p:spPr>
      </p:pic>
    </p:spTree>
    <p:extLst>
      <p:ext uri="{BB962C8B-B14F-4D97-AF65-F5344CB8AC3E}">
        <p14:creationId xmlns:p14="http://schemas.microsoft.com/office/powerpoint/2010/main" val="673241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74801"/>
            <a:ext cx="10058400" cy="751782"/>
          </a:xfrm>
        </p:spPr>
        <p:txBody>
          <a:bodyPr/>
          <a:lstStyle/>
          <a:p>
            <a:r>
              <a:rPr lang="en-US" b="1" dirty="0" smtClean="0"/>
              <a:t>Basic Controls (Mostly used)</a:t>
            </a:r>
            <a:endParaRPr lang="en-US" b="1" dirty="0"/>
          </a:p>
        </p:txBody>
      </p:sp>
      <p:sp>
        <p:nvSpPr>
          <p:cNvPr id="3" name="Content Placeholder 2"/>
          <p:cNvSpPr>
            <a:spLocks noGrp="1"/>
          </p:cNvSpPr>
          <p:nvPr>
            <p:ph idx="1"/>
          </p:nvPr>
        </p:nvSpPr>
        <p:spPr>
          <a:xfrm>
            <a:off x="1097280" y="1845733"/>
            <a:ext cx="10058400" cy="4322591"/>
          </a:xfrm>
        </p:spPr>
        <p:txBody>
          <a:bodyPr/>
          <a:lstStyle/>
          <a:p>
            <a:r>
              <a:rPr lang="en-US" sz="3200" b="1" dirty="0" smtClean="0"/>
              <a:t>Button</a:t>
            </a:r>
          </a:p>
          <a:p>
            <a:r>
              <a:rPr lang="en-US" dirty="0" smtClean="0"/>
              <a:t>Buttons </a:t>
            </a:r>
            <a:r>
              <a:rPr lang="en-US" dirty="0"/>
              <a:t>are one of the simplest controls and mostly used for executing some code when the user wants. </a:t>
            </a:r>
            <a:endParaRPr lang="en-US" dirty="0" smtClean="0"/>
          </a:p>
          <a:p>
            <a:r>
              <a:rPr lang="en-US" dirty="0" smtClean="0"/>
              <a:t>Here </a:t>
            </a:r>
            <a:r>
              <a:rPr lang="en-US" dirty="0"/>
              <a:t>we have a really simple case, show a Message box when a button is clicked. We add a button to a form, name it </a:t>
            </a:r>
            <a:r>
              <a:rPr lang="en-US" b="1" dirty="0" err="1"/>
              <a:t>cmdShowMessage</a:t>
            </a:r>
            <a:r>
              <a:rPr lang="en-US" dirty="0"/>
              <a:t> as used in code to identify the object and set the buttons text to Show Message</a:t>
            </a:r>
            <a:r>
              <a:rPr lang="en-US" dirty="0" smtClean="0"/>
              <a:t>.</a:t>
            </a:r>
          </a:p>
          <a:p>
            <a:r>
              <a:rPr lang="en-US" sz="2800" b="1" dirty="0" smtClean="0"/>
              <a:t>TextBox</a:t>
            </a:r>
          </a:p>
          <a:p>
            <a:r>
              <a:rPr lang="en-US" dirty="0" err="1" smtClean="0"/>
              <a:t>TextBoxes</a:t>
            </a:r>
            <a:r>
              <a:rPr lang="en-US" dirty="0" smtClean="0"/>
              <a:t> </a:t>
            </a:r>
            <a:r>
              <a:rPr lang="en-US" dirty="0"/>
              <a:t>allow the user to input data into the program. We are going to modify the form and add a textbox so the </a:t>
            </a:r>
            <a:r>
              <a:rPr lang="en-US" b="1" dirty="0" err="1"/>
              <a:t>messagebox</a:t>
            </a:r>
            <a:r>
              <a:rPr lang="en-US" b="1" dirty="0"/>
              <a:t> </a:t>
            </a:r>
            <a:r>
              <a:rPr lang="en-US" dirty="0"/>
              <a:t>show us the message that the user wants</a:t>
            </a:r>
            <a:r>
              <a:rPr lang="en-US" dirty="0" smtClean="0"/>
              <a:t>.</a:t>
            </a:r>
            <a:endParaRPr lang="en-US" dirty="0"/>
          </a:p>
          <a:p>
            <a:endParaRPr lang="en-US" dirty="0"/>
          </a:p>
        </p:txBody>
      </p:sp>
    </p:spTree>
    <p:extLst>
      <p:ext uri="{BB962C8B-B14F-4D97-AF65-F5344CB8AC3E}">
        <p14:creationId xmlns:p14="http://schemas.microsoft.com/office/powerpoint/2010/main" val="2913539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a:xfrm>
            <a:off x="1097280" y="1845734"/>
            <a:ext cx="10058400" cy="4423330"/>
          </a:xfrm>
        </p:spPr>
        <p:txBody>
          <a:bodyPr>
            <a:normAutofit/>
          </a:bodyPr>
          <a:lstStyle/>
          <a:p>
            <a:r>
              <a:rPr lang="en-US" dirty="0"/>
              <a:t>Double-click the button to add an event handler for the Click event. The Code Editor will open with the insertion point placed within the event handler function. </a:t>
            </a:r>
            <a:r>
              <a:rPr lang="en-US" dirty="0" smtClean="0"/>
              <a:t> </a:t>
            </a:r>
            <a:r>
              <a:rPr lang="en-US" b="1" dirty="0" err="1" smtClean="0"/>
              <a:t>Form.cs</a:t>
            </a:r>
            <a:r>
              <a:rPr lang="en-US" b="1" dirty="0" smtClean="0"/>
              <a:t>* file</a:t>
            </a:r>
          </a:p>
          <a:p>
            <a:pPr marL="0" indent="0">
              <a:buNone/>
            </a:pPr>
            <a:endParaRPr lang="en-US" dirty="0" smtClean="0"/>
          </a:p>
          <a:p>
            <a:endParaRPr lang="en-US" dirty="0"/>
          </a:p>
          <a:p>
            <a:pPr marL="0" indent="0">
              <a:buNone/>
            </a:pPr>
            <a:r>
              <a:rPr lang="en-US" dirty="0"/>
              <a:t> </a:t>
            </a:r>
            <a:r>
              <a:rPr lang="en-US" dirty="0" smtClean="0"/>
              <a:t> The </a:t>
            </a:r>
            <a:r>
              <a:rPr lang="en-US" dirty="0"/>
              <a:t>first parameter (sender) in the above declaration specifies the object that fired the event</a:t>
            </a:r>
            <a:r>
              <a:rPr lang="en-US" dirty="0" smtClean="0"/>
              <a:t>.</a:t>
            </a:r>
          </a:p>
          <a:p>
            <a:r>
              <a:rPr lang="en-US" dirty="0" smtClean="0"/>
              <a:t>The </a:t>
            </a:r>
            <a:r>
              <a:rPr lang="en-US" dirty="0"/>
              <a:t>second parameter (e) of the above declaration holds data that can be used in the event handler. </a:t>
            </a:r>
            <a:endParaRPr lang="en-US" dirty="0" smtClean="0"/>
          </a:p>
          <a:p>
            <a:r>
              <a:rPr lang="en-US" dirty="0"/>
              <a:t>If we run the program now and click the </a:t>
            </a:r>
            <a:r>
              <a:rPr lang="en-US" dirty="0" smtClean="0"/>
              <a:t>button</a:t>
            </a:r>
          </a:p>
          <a:p>
            <a:r>
              <a:rPr lang="en-US" dirty="0" smtClean="0"/>
              <a:t>we'll </a:t>
            </a:r>
            <a:r>
              <a:rPr lang="en-US" dirty="0"/>
              <a:t>see the message appearing:</a:t>
            </a:r>
          </a:p>
          <a:p>
            <a:endParaRPr lang="en-US" dirty="0" smtClean="0"/>
          </a:p>
        </p:txBody>
      </p:sp>
      <p:pic>
        <p:nvPicPr>
          <p:cNvPr id="3" name="Picture 2"/>
          <p:cNvPicPr>
            <a:picLocks noChangeAspect="1"/>
          </p:cNvPicPr>
          <p:nvPr/>
        </p:nvPicPr>
        <p:blipFill>
          <a:blip r:embed="rId2"/>
          <a:stretch>
            <a:fillRect/>
          </a:stretch>
        </p:blipFill>
        <p:spPr>
          <a:xfrm>
            <a:off x="1198694" y="2495637"/>
            <a:ext cx="8291278" cy="967824"/>
          </a:xfrm>
          <a:prstGeom prst="rect">
            <a:avLst/>
          </a:prstGeom>
        </p:spPr>
      </p:pic>
      <p:pic>
        <p:nvPicPr>
          <p:cNvPr id="4" name="Picture 3"/>
          <p:cNvPicPr>
            <a:picLocks noChangeAspect="1"/>
          </p:cNvPicPr>
          <p:nvPr/>
        </p:nvPicPr>
        <p:blipFill>
          <a:blip r:embed="rId3"/>
          <a:stretch>
            <a:fillRect/>
          </a:stretch>
        </p:blipFill>
        <p:spPr>
          <a:xfrm>
            <a:off x="8538106" y="4428070"/>
            <a:ext cx="2617574" cy="1740255"/>
          </a:xfrm>
          <a:prstGeom prst="rect">
            <a:avLst/>
          </a:prstGeom>
        </p:spPr>
      </p:pic>
    </p:spTree>
    <p:extLst>
      <p:ext uri="{BB962C8B-B14F-4D97-AF65-F5344CB8AC3E}">
        <p14:creationId xmlns:p14="http://schemas.microsoft.com/office/powerpoint/2010/main" val="8276255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Content Placeholder 4"/>
          <p:cNvSpPr>
            <a:spLocks noGrp="1"/>
          </p:cNvSpPr>
          <p:nvPr>
            <p:ph idx="1"/>
          </p:nvPr>
        </p:nvSpPr>
        <p:spPr>
          <a:xfrm>
            <a:off x="1097280" y="1845734"/>
            <a:ext cx="10058400" cy="4423330"/>
          </a:xfrm>
        </p:spPr>
        <p:txBody>
          <a:bodyPr>
            <a:normAutofit/>
          </a:bodyPr>
          <a:lstStyle/>
          <a:p>
            <a:r>
              <a:rPr lang="en-US" dirty="0" smtClean="0"/>
              <a:t>How to get Text from Text box?</a:t>
            </a:r>
          </a:p>
          <a:p>
            <a:r>
              <a:rPr lang="en-US" dirty="0" smtClean="0"/>
              <a:t>We Add textbox in form.</a:t>
            </a:r>
          </a:p>
          <a:p>
            <a:endParaRPr lang="en-US" dirty="0"/>
          </a:p>
          <a:p>
            <a:endParaRPr lang="en-US" dirty="0" smtClean="0"/>
          </a:p>
          <a:p>
            <a:endParaRPr lang="en-US" dirty="0"/>
          </a:p>
          <a:p>
            <a:endParaRPr lang="en-US" dirty="0" smtClean="0"/>
          </a:p>
          <a:p>
            <a:r>
              <a:rPr lang="en-US" dirty="0" smtClean="0"/>
              <a:t>Now user can Enter some text in textbox while user click on Show Message button the dialog box will show a text entered by user in the textbox.</a:t>
            </a:r>
          </a:p>
          <a:p>
            <a:endParaRPr lang="en-US" dirty="0" smtClean="0"/>
          </a:p>
          <a:p>
            <a:endParaRPr lang="en-US" dirty="0" smtClean="0"/>
          </a:p>
          <a:p>
            <a:endParaRPr lang="en-US" dirty="0" smtClean="0"/>
          </a:p>
        </p:txBody>
      </p:sp>
      <p:pic>
        <p:nvPicPr>
          <p:cNvPr id="6" name="Picture 5"/>
          <p:cNvPicPr>
            <a:picLocks noChangeAspect="1"/>
          </p:cNvPicPr>
          <p:nvPr/>
        </p:nvPicPr>
        <p:blipFill>
          <a:blip r:embed="rId2"/>
          <a:stretch>
            <a:fillRect/>
          </a:stretch>
        </p:blipFill>
        <p:spPr>
          <a:xfrm>
            <a:off x="1097280" y="2753331"/>
            <a:ext cx="2933954" cy="1661304"/>
          </a:xfrm>
          <a:prstGeom prst="rect">
            <a:avLst/>
          </a:prstGeom>
        </p:spPr>
      </p:pic>
    </p:spTree>
    <p:extLst>
      <p:ext uri="{BB962C8B-B14F-4D97-AF65-F5344CB8AC3E}">
        <p14:creationId xmlns:p14="http://schemas.microsoft.com/office/powerpoint/2010/main" val="35993701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Content Placeholder 4"/>
          <p:cNvSpPr>
            <a:spLocks noGrp="1"/>
          </p:cNvSpPr>
          <p:nvPr>
            <p:ph idx="1"/>
          </p:nvPr>
        </p:nvSpPr>
        <p:spPr>
          <a:xfrm>
            <a:off x="1097280" y="1845734"/>
            <a:ext cx="10058400" cy="4423330"/>
          </a:xfrm>
        </p:spPr>
        <p:txBody>
          <a:bodyPr>
            <a:normAutofit/>
          </a:bodyPr>
          <a:lstStyle/>
          <a:p>
            <a:endParaRPr lang="en-US" dirty="0" smtClean="0"/>
          </a:p>
          <a:p>
            <a:endParaRPr lang="en-US" dirty="0" smtClean="0"/>
          </a:p>
          <a:p>
            <a:endParaRPr lang="en-US" dirty="0" smtClean="0"/>
          </a:p>
        </p:txBody>
      </p:sp>
      <p:pic>
        <p:nvPicPr>
          <p:cNvPr id="3" name="Picture 2"/>
          <p:cNvPicPr>
            <a:picLocks noChangeAspect="1"/>
          </p:cNvPicPr>
          <p:nvPr/>
        </p:nvPicPr>
        <p:blipFill>
          <a:blip r:embed="rId2"/>
          <a:stretch>
            <a:fillRect/>
          </a:stretch>
        </p:blipFill>
        <p:spPr>
          <a:xfrm>
            <a:off x="1097280" y="1959705"/>
            <a:ext cx="9830652" cy="1280271"/>
          </a:xfrm>
          <a:prstGeom prst="rect">
            <a:avLst/>
          </a:prstGeom>
        </p:spPr>
      </p:pic>
      <p:sp>
        <p:nvSpPr>
          <p:cNvPr id="4" name="Rectangle 3"/>
          <p:cNvSpPr/>
          <p:nvPr/>
        </p:nvSpPr>
        <p:spPr>
          <a:xfrm>
            <a:off x="1097280" y="3368441"/>
            <a:ext cx="9830652" cy="1015663"/>
          </a:xfrm>
          <a:prstGeom prst="rect">
            <a:avLst/>
          </a:prstGeom>
        </p:spPr>
        <p:txBody>
          <a:bodyPr wrap="square">
            <a:spAutoFit/>
          </a:bodyPr>
          <a:lstStyle/>
          <a:p>
            <a:r>
              <a:rPr lang="en-US" sz="2000" dirty="0"/>
              <a:t>As you can see we are using the .Text property of the Textbox that is the text contained in the </a:t>
            </a:r>
            <a:r>
              <a:rPr lang="en-US" sz="2000" dirty="0" err="1"/>
              <a:t>texbox</a:t>
            </a:r>
            <a:r>
              <a:rPr lang="en-US" sz="2000" dirty="0"/>
              <a:t>. If we run the program, we will be able to write in the textbox. When we click the button the </a:t>
            </a:r>
            <a:r>
              <a:rPr lang="en-US" sz="2000" dirty="0" err="1"/>
              <a:t>MessageBox</a:t>
            </a:r>
            <a:r>
              <a:rPr lang="en-US" sz="2000" dirty="0"/>
              <a:t> will show the text that we have wrote:</a:t>
            </a:r>
          </a:p>
        </p:txBody>
      </p:sp>
      <p:pic>
        <p:nvPicPr>
          <p:cNvPr id="7" name="Picture 6"/>
          <p:cNvPicPr>
            <a:picLocks noChangeAspect="1"/>
          </p:cNvPicPr>
          <p:nvPr/>
        </p:nvPicPr>
        <p:blipFill>
          <a:blip r:embed="rId3"/>
          <a:stretch>
            <a:fillRect/>
          </a:stretch>
        </p:blipFill>
        <p:spPr>
          <a:xfrm>
            <a:off x="7712368" y="4176543"/>
            <a:ext cx="3443312" cy="2092521"/>
          </a:xfrm>
          <a:prstGeom prst="rect">
            <a:avLst/>
          </a:prstGeom>
        </p:spPr>
      </p:pic>
    </p:spTree>
    <p:extLst>
      <p:ext uri="{BB962C8B-B14F-4D97-AF65-F5344CB8AC3E}">
        <p14:creationId xmlns:p14="http://schemas.microsoft.com/office/powerpoint/2010/main" val="823945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Content Placeholder 4"/>
          <p:cNvSpPr>
            <a:spLocks noGrp="1"/>
          </p:cNvSpPr>
          <p:nvPr>
            <p:ph idx="1"/>
          </p:nvPr>
        </p:nvSpPr>
        <p:spPr>
          <a:xfrm>
            <a:off x="1097280" y="1845734"/>
            <a:ext cx="10058400" cy="4423330"/>
          </a:xfrm>
        </p:spPr>
        <p:txBody>
          <a:bodyPr>
            <a:normAutofit/>
          </a:bodyPr>
          <a:lstStyle/>
          <a:p>
            <a:endParaRPr lang="en-US" dirty="0" smtClean="0"/>
          </a:p>
          <a:p>
            <a:endParaRPr lang="en-US" dirty="0" smtClean="0"/>
          </a:p>
          <a:p>
            <a:endParaRPr lang="en-US" dirty="0" smtClean="0"/>
          </a:p>
        </p:txBody>
      </p:sp>
      <p:sp>
        <p:nvSpPr>
          <p:cNvPr id="4" name="Rectangle 3"/>
          <p:cNvSpPr/>
          <p:nvPr/>
        </p:nvSpPr>
        <p:spPr>
          <a:xfrm>
            <a:off x="1035287" y="1934848"/>
            <a:ext cx="9830652" cy="3600986"/>
          </a:xfrm>
          <a:prstGeom prst="rect">
            <a:avLst/>
          </a:prstGeom>
        </p:spPr>
        <p:txBody>
          <a:bodyPr wrap="square">
            <a:spAutoFit/>
          </a:bodyPr>
          <a:lstStyle/>
          <a:p>
            <a:pPr>
              <a:lnSpc>
                <a:spcPct val="150000"/>
              </a:lnSpc>
            </a:pPr>
            <a:r>
              <a:rPr lang="en-US" sz="3200" b="1" dirty="0"/>
              <a:t>ComboBox </a:t>
            </a:r>
            <a:endParaRPr lang="en-US" sz="3200" b="1" dirty="0" smtClean="0"/>
          </a:p>
          <a:p>
            <a:pPr>
              <a:lnSpc>
                <a:spcPct val="150000"/>
              </a:lnSpc>
            </a:pPr>
            <a:r>
              <a:rPr lang="en-US" sz="2000" dirty="0" err="1" smtClean="0"/>
              <a:t>ComboBoxes</a:t>
            </a:r>
            <a:r>
              <a:rPr lang="en-US" sz="2000" dirty="0" smtClean="0"/>
              <a:t> </a:t>
            </a:r>
            <a:r>
              <a:rPr lang="en-US" sz="2000" dirty="0"/>
              <a:t>allow the user to choose one of various options provided by the developer. We are going to modify the form and add a </a:t>
            </a:r>
            <a:r>
              <a:rPr lang="en-US" sz="2000" dirty="0" err="1"/>
              <a:t>combobox</a:t>
            </a:r>
            <a:r>
              <a:rPr lang="en-US" sz="2000" dirty="0"/>
              <a:t> so the </a:t>
            </a:r>
            <a:r>
              <a:rPr lang="en-US" sz="2000" dirty="0" err="1"/>
              <a:t>messagebox</a:t>
            </a:r>
            <a:r>
              <a:rPr lang="en-US" sz="2000" dirty="0"/>
              <a:t> show us the message that the user want from a list that we will provide. </a:t>
            </a:r>
            <a:endParaRPr lang="en-US" sz="2000" dirty="0" smtClean="0"/>
          </a:p>
          <a:p>
            <a:pPr>
              <a:lnSpc>
                <a:spcPct val="150000"/>
              </a:lnSpc>
            </a:pPr>
            <a:endParaRPr lang="en-US" sz="2000" dirty="0"/>
          </a:p>
          <a:p>
            <a:pPr>
              <a:lnSpc>
                <a:spcPct val="150000"/>
              </a:lnSpc>
            </a:pPr>
            <a:r>
              <a:rPr lang="en-US" sz="2000" dirty="0" smtClean="0"/>
              <a:t>After </a:t>
            </a:r>
            <a:r>
              <a:rPr lang="en-US" sz="2000" dirty="0"/>
              <a:t>adding the combo to the form we now add a list of options to the combo. To do so we need to modify the Items property:</a:t>
            </a:r>
          </a:p>
        </p:txBody>
      </p:sp>
    </p:spTree>
    <p:extLst>
      <p:ext uri="{BB962C8B-B14F-4D97-AF65-F5344CB8AC3E}">
        <p14:creationId xmlns:p14="http://schemas.microsoft.com/office/powerpoint/2010/main" val="1610449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97" y="286603"/>
            <a:ext cx="10540383" cy="1046541"/>
          </a:xfrm>
        </p:spPr>
        <p:txBody>
          <a:bodyPr/>
          <a:lstStyle/>
          <a:p>
            <a:r>
              <a:rPr lang="en-US" dirty="0" smtClean="0"/>
              <a:t>Create a Window Form app</a:t>
            </a:r>
            <a:endParaRPr lang="en-US" dirty="0"/>
          </a:p>
        </p:txBody>
      </p:sp>
      <p:sp>
        <p:nvSpPr>
          <p:cNvPr id="3" name="Content Placeholder 2"/>
          <p:cNvSpPr>
            <a:spLocks noGrp="1"/>
          </p:cNvSpPr>
          <p:nvPr>
            <p:ph idx="1"/>
          </p:nvPr>
        </p:nvSpPr>
        <p:spPr>
          <a:xfrm>
            <a:off x="615297" y="1692067"/>
            <a:ext cx="11186445" cy="4537817"/>
          </a:xfrm>
        </p:spPr>
        <p:txBody>
          <a:bodyPr/>
          <a:lstStyle/>
          <a:p>
            <a:endParaRPr lang="en-US" dirty="0" smtClean="0"/>
          </a:p>
          <a:p>
            <a:pPr>
              <a:lnSpc>
                <a:spcPct val="150000"/>
              </a:lnSpc>
              <a:buFont typeface="Wingdings" panose="05000000000000000000" pitchFamily="2" charset="2"/>
              <a:buChar char="Ø"/>
            </a:pPr>
            <a:r>
              <a:rPr lang="en-US" dirty="0" smtClean="0"/>
              <a:t> Open Visual Studio.</a:t>
            </a:r>
          </a:p>
          <a:p>
            <a:pPr>
              <a:lnSpc>
                <a:spcPct val="150000"/>
              </a:lnSpc>
              <a:buFont typeface="Wingdings" panose="05000000000000000000" pitchFamily="2" charset="2"/>
              <a:buChar char="Ø"/>
            </a:pPr>
            <a:r>
              <a:rPr lang="en-US" dirty="0" smtClean="0"/>
              <a:t> Select </a:t>
            </a:r>
            <a:r>
              <a:rPr lang="en-US" dirty="0"/>
              <a:t>Create a new project</a:t>
            </a:r>
            <a:r>
              <a:rPr lang="en-US" dirty="0" smtClean="0"/>
              <a:t>.</a:t>
            </a:r>
          </a:p>
          <a:p>
            <a:pPr>
              <a:lnSpc>
                <a:spcPct val="150000"/>
              </a:lnSpc>
              <a:buFont typeface="Wingdings" panose="05000000000000000000" pitchFamily="2" charset="2"/>
              <a:buChar char="Ø"/>
            </a:pPr>
            <a:r>
              <a:rPr lang="en-US" dirty="0" smtClean="0"/>
              <a:t> Select Window form App option.</a:t>
            </a:r>
          </a:p>
          <a:p>
            <a:pPr>
              <a:lnSpc>
                <a:spcPct val="150000"/>
              </a:lnSpc>
              <a:buFont typeface="Wingdings" panose="05000000000000000000" pitchFamily="2" charset="2"/>
              <a:buChar char="Ø"/>
            </a:pPr>
            <a:r>
              <a:rPr lang="en-US" dirty="0" smtClean="0"/>
              <a:t> Set project name and location and than press </a:t>
            </a:r>
          </a:p>
          <a:p>
            <a:pPr marL="0" indent="0">
              <a:lnSpc>
                <a:spcPct val="150000"/>
              </a:lnSpc>
              <a:buNone/>
            </a:pPr>
            <a:r>
              <a:rPr lang="en-US" dirty="0"/>
              <a:t> </a:t>
            </a:r>
            <a:r>
              <a:rPr lang="en-US" dirty="0" smtClean="0"/>
              <a:t>   ok button to create a project.</a:t>
            </a:r>
          </a:p>
          <a:p>
            <a:endParaRPr lang="en-US" dirty="0" smtClean="0"/>
          </a:p>
          <a:p>
            <a:endParaRPr lang="en-US" dirty="0" smtClean="0"/>
          </a:p>
          <a:p>
            <a:endParaRPr lang="en-US" dirty="0"/>
          </a:p>
        </p:txBody>
      </p:sp>
      <p:pic>
        <p:nvPicPr>
          <p:cNvPr id="9" name="Picture 8"/>
          <p:cNvPicPr>
            <a:picLocks noChangeAspect="1"/>
          </p:cNvPicPr>
          <p:nvPr/>
        </p:nvPicPr>
        <p:blipFill>
          <a:blip r:embed="rId2"/>
          <a:stretch>
            <a:fillRect/>
          </a:stretch>
        </p:blipFill>
        <p:spPr>
          <a:xfrm>
            <a:off x="5653061" y="1819211"/>
            <a:ext cx="6148681" cy="4283528"/>
          </a:xfrm>
          <a:prstGeom prst="rect">
            <a:avLst/>
          </a:prstGeom>
        </p:spPr>
      </p:pic>
    </p:spTree>
    <p:extLst>
      <p:ext uri="{BB962C8B-B14F-4D97-AF65-F5344CB8AC3E}">
        <p14:creationId xmlns:p14="http://schemas.microsoft.com/office/powerpoint/2010/main" val="30023875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85241"/>
            <a:ext cx="10058400" cy="1334404"/>
          </a:xfrm>
        </p:spPr>
        <p:txBody>
          <a:bodyPr/>
          <a:lstStyle/>
          <a:p>
            <a:endParaRPr lang="en-US" dirty="0"/>
          </a:p>
        </p:txBody>
      </p:sp>
      <p:sp>
        <p:nvSpPr>
          <p:cNvPr id="5" name="Content Placeholder 4"/>
          <p:cNvSpPr>
            <a:spLocks noGrp="1"/>
          </p:cNvSpPr>
          <p:nvPr>
            <p:ph idx="1"/>
          </p:nvPr>
        </p:nvSpPr>
        <p:spPr>
          <a:xfrm>
            <a:off x="1097280" y="1845734"/>
            <a:ext cx="10058400" cy="4423330"/>
          </a:xfrm>
        </p:spPr>
        <p:txBody>
          <a:bodyPr>
            <a:normAutofit/>
          </a:bodyPr>
          <a:lstStyle/>
          <a:p>
            <a:endParaRPr lang="en-US" dirty="0" smtClean="0"/>
          </a:p>
          <a:p>
            <a:endParaRPr lang="en-US" dirty="0" smtClean="0"/>
          </a:p>
          <a:p>
            <a:endParaRPr lang="en-US" dirty="0" smtClean="0"/>
          </a:p>
        </p:txBody>
      </p:sp>
      <p:pic>
        <p:nvPicPr>
          <p:cNvPr id="3" name="Picture 2"/>
          <p:cNvPicPr>
            <a:picLocks noChangeAspect="1"/>
          </p:cNvPicPr>
          <p:nvPr/>
        </p:nvPicPr>
        <p:blipFill>
          <a:blip r:embed="rId2"/>
          <a:stretch>
            <a:fillRect/>
          </a:stretch>
        </p:blipFill>
        <p:spPr>
          <a:xfrm>
            <a:off x="6817201" y="3043959"/>
            <a:ext cx="4338479" cy="3225105"/>
          </a:xfrm>
          <a:prstGeom prst="rect">
            <a:avLst/>
          </a:prstGeom>
        </p:spPr>
      </p:pic>
      <p:pic>
        <p:nvPicPr>
          <p:cNvPr id="6" name="Picture 5"/>
          <p:cNvPicPr>
            <a:picLocks noChangeAspect="1"/>
          </p:cNvPicPr>
          <p:nvPr/>
        </p:nvPicPr>
        <p:blipFill>
          <a:blip r:embed="rId3"/>
          <a:stretch>
            <a:fillRect/>
          </a:stretch>
        </p:blipFill>
        <p:spPr>
          <a:xfrm>
            <a:off x="1097280" y="1581918"/>
            <a:ext cx="10058400" cy="1356478"/>
          </a:xfrm>
          <a:prstGeom prst="rect">
            <a:avLst/>
          </a:prstGeom>
        </p:spPr>
      </p:pic>
      <p:sp>
        <p:nvSpPr>
          <p:cNvPr id="7" name="Rectangle 6"/>
          <p:cNvSpPr/>
          <p:nvPr/>
        </p:nvSpPr>
        <p:spPr>
          <a:xfrm>
            <a:off x="1017729" y="3124799"/>
            <a:ext cx="5375322" cy="2957861"/>
          </a:xfrm>
          <a:prstGeom prst="rect">
            <a:avLst/>
          </a:prstGeom>
        </p:spPr>
        <p:txBody>
          <a:bodyPr wrap="square">
            <a:spAutoFit/>
          </a:bodyPr>
          <a:lstStyle/>
          <a:p>
            <a:pPr>
              <a:lnSpc>
                <a:spcPct val="150000"/>
              </a:lnSpc>
            </a:pPr>
            <a:r>
              <a:rPr lang="en-US" dirty="0"/>
              <a:t>As you can see we use the </a:t>
            </a:r>
            <a:r>
              <a:rPr lang="en-US" dirty="0" err="1"/>
              <a:t>SelectedItem</a:t>
            </a:r>
            <a:r>
              <a:rPr lang="en-US" dirty="0"/>
              <a:t> property, it contains the object of the selected option. </a:t>
            </a:r>
            <a:endParaRPr lang="en-US" dirty="0" smtClean="0"/>
          </a:p>
          <a:p>
            <a:pPr>
              <a:lnSpc>
                <a:spcPct val="150000"/>
              </a:lnSpc>
            </a:pPr>
            <a:r>
              <a:rPr lang="en-US" dirty="0" smtClean="0"/>
              <a:t>Since </a:t>
            </a:r>
            <a:r>
              <a:rPr lang="en-US" dirty="0"/>
              <a:t>we need a string to show and the compiler does not know if the object is or isn't a string, we need to use the </a:t>
            </a:r>
            <a:r>
              <a:rPr lang="en-US" dirty="0" err="1"/>
              <a:t>ToString</a:t>
            </a:r>
            <a:r>
              <a:rPr lang="en-US" dirty="0"/>
              <a:t>() method. If we run the program we'll be able to choose the option that we prefer and when we click the button the message box will show it:</a:t>
            </a:r>
          </a:p>
        </p:txBody>
      </p:sp>
    </p:spTree>
    <p:extLst>
      <p:ext uri="{BB962C8B-B14F-4D97-AF65-F5344CB8AC3E}">
        <p14:creationId xmlns:p14="http://schemas.microsoft.com/office/powerpoint/2010/main" val="17067492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Content Placeholder 4"/>
          <p:cNvSpPr>
            <a:spLocks noGrp="1"/>
          </p:cNvSpPr>
          <p:nvPr>
            <p:ph idx="1"/>
          </p:nvPr>
        </p:nvSpPr>
        <p:spPr>
          <a:xfrm>
            <a:off x="1097280" y="1845734"/>
            <a:ext cx="10058400" cy="4423330"/>
          </a:xfrm>
        </p:spPr>
        <p:txBody>
          <a:bodyPr>
            <a:normAutofit/>
          </a:bodyPr>
          <a:lstStyle/>
          <a:p>
            <a:endParaRPr lang="en-US" dirty="0" smtClean="0"/>
          </a:p>
          <a:p>
            <a:endParaRPr lang="en-US" dirty="0" smtClean="0"/>
          </a:p>
          <a:p>
            <a:endParaRPr lang="en-US" dirty="0" smtClean="0"/>
          </a:p>
        </p:txBody>
      </p:sp>
      <p:pic>
        <p:nvPicPr>
          <p:cNvPr id="6" name="Picture 5"/>
          <p:cNvPicPr>
            <a:picLocks noChangeAspect="1"/>
          </p:cNvPicPr>
          <p:nvPr/>
        </p:nvPicPr>
        <p:blipFill>
          <a:blip r:embed="rId2"/>
          <a:stretch>
            <a:fillRect/>
          </a:stretch>
        </p:blipFill>
        <p:spPr>
          <a:xfrm>
            <a:off x="3226230" y="1921221"/>
            <a:ext cx="4915326" cy="2690093"/>
          </a:xfrm>
          <a:prstGeom prst="rect">
            <a:avLst/>
          </a:prstGeom>
        </p:spPr>
      </p:pic>
      <p:sp>
        <p:nvSpPr>
          <p:cNvPr id="8" name="Rectangle 7"/>
          <p:cNvSpPr/>
          <p:nvPr/>
        </p:nvSpPr>
        <p:spPr>
          <a:xfrm>
            <a:off x="1033219" y="4934774"/>
            <a:ext cx="10311539" cy="1200329"/>
          </a:xfrm>
          <a:prstGeom prst="rect">
            <a:avLst/>
          </a:prstGeom>
        </p:spPr>
        <p:txBody>
          <a:bodyPr wrap="square">
            <a:spAutoFit/>
          </a:bodyPr>
          <a:lstStyle/>
          <a:p>
            <a:r>
              <a:rPr lang="en-US" dirty="0"/>
              <a:t>To be notified when an user selects an item from the </a:t>
            </a:r>
            <a:r>
              <a:rPr lang="en-US" dirty="0" err="1"/>
              <a:t>combobox</a:t>
            </a:r>
            <a:r>
              <a:rPr lang="en-US" dirty="0"/>
              <a:t>, use the </a:t>
            </a:r>
            <a:r>
              <a:rPr lang="en-US" dirty="0" err="1"/>
              <a:t>SelectionChangeCommitted</a:t>
            </a:r>
            <a:r>
              <a:rPr lang="en-US" dirty="0"/>
              <a:t> event. </a:t>
            </a:r>
            <a:endParaRPr lang="en-US" dirty="0" smtClean="0"/>
          </a:p>
          <a:p>
            <a:endParaRPr lang="en-US" dirty="0"/>
          </a:p>
          <a:p>
            <a:r>
              <a:rPr lang="en-US" dirty="0" smtClean="0"/>
              <a:t>We </a:t>
            </a:r>
            <a:r>
              <a:rPr lang="en-US" dirty="0"/>
              <a:t>could use the </a:t>
            </a:r>
            <a:r>
              <a:rPr lang="en-US" dirty="0" err="1"/>
              <a:t>SelectedIndexChanged</a:t>
            </a:r>
            <a:r>
              <a:rPr lang="en-US" dirty="0"/>
              <a:t> event, but this is also raised when we programmatically change the select item in the </a:t>
            </a:r>
            <a:r>
              <a:rPr lang="en-US" dirty="0" err="1"/>
              <a:t>combobox</a:t>
            </a:r>
            <a:r>
              <a:rPr lang="en-US" dirty="0"/>
              <a:t>. </a:t>
            </a:r>
          </a:p>
        </p:txBody>
      </p:sp>
    </p:spTree>
    <p:extLst>
      <p:ext uri="{BB962C8B-B14F-4D97-AF65-F5344CB8AC3E}">
        <p14:creationId xmlns:p14="http://schemas.microsoft.com/office/powerpoint/2010/main" val="29287789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Content Placeholder 4"/>
          <p:cNvSpPr>
            <a:spLocks noGrp="1"/>
          </p:cNvSpPr>
          <p:nvPr>
            <p:ph idx="1"/>
          </p:nvPr>
        </p:nvSpPr>
        <p:spPr>
          <a:xfrm>
            <a:off x="1097280" y="1845734"/>
            <a:ext cx="10058400" cy="4423330"/>
          </a:xfrm>
        </p:spPr>
        <p:txBody>
          <a:bodyPr>
            <a:normAutofit/>
          </a:bodyPr>
          <a:lstStyle/>
          <a:p>
            <a:endParaRPr lang="en-US" dirty="0" smtClean="0"/>
          </a:p>
          <a:p>
            <a:endParaRPr lang="en-US" dirty="0" smtClean="0"/>
          </a:p>
          <a:p>
            <a:endParaRPr lang="en-US" dirty="0" smtClean="0"/>
          </a:p>
        </p:txBody>
      </p:sp>
      <p:sp>
        <p:nvSpPr>
          <p:cNvPr id="8" name="Rectangle 7"/>
          <p:cNvSpPr/>
          <p:nvPr/>
        </p:nvSpPr>
        <p:spPr>
          <a:xfrm>
            <a:off x="970710" y="1845734"/>
            <a:ext cx="10311539" cy="3816429"/>
          </a:xfrm>
          <a:prstGeom prst="rect">
            <a:avLst/>
          </a:prstGeom>
        </p:spPr>
        <p:txBody>
          <a:bodyPr wrap="square">
            <a:spAutoFit/>
          </a:bodyPr>
          <a:lstStyle/>
          <a:p>
            <a:r>
              <a:rPr lang="en-US" sz="3200" b="1" dirty="0"/>
              <a:t>CheckBox</a:t>
            </a:r>
          </a:p>
          <a:p>
            <a:pPr>
              <a:lnSpc>
                <a:spcPct val="150000"/>
              </a:lnSpc>
            </a:pPr>
            <a:r>
              <a:rPr lang="en-US" sz="2000" dirty="0"/>
              <a:t>Checkbox is a control that allow user to get </a:t>
            </a:r>
            <a:r>
              <a:rPr lang="en-US" sz="2000" dirty="0" err="1"/>
              <a:t>boolean</a:t>
            </a:r>
            <a:r>
              <a:rPr lang="en-US" sz="2000" dirty="0"/>
              <a:t> values from user for a </a:t>
            </a:r>
            <a:r>
              <a:rPr lang="en-US" sz="2000" dirty="0" err="1"/>
              <a:t>spesific</a:t>
            </a:r>
            <a:r>
              <a:rPr lang="en-US" sz="2000" dirty="0"/>
              <a:t> question like "Are you ok?". Has a event called </a:t>
            </a:r>
            <a:r>
              <a:rPr lang="en-US" sz="2000" dirty="0" err="1"/>
              <a:t>CheckedChanged</a:t>
            </a:r>
            <a:r>
              <a:rPr lang="en-US" sz="2000" dirty="0"/>
              <a:t>, which occurs whenever the check property is changed. Here is a CheckBox that has a question "Is Checked</a:t>
            </a:r>
            <a:r>
              <a:rPr lang="en-US" sz="2000" dirty="0" smtClean="0"/>
              <a:t>?".</a:t>
            </a:r>
          </a:p>
          <a:p>
            <a:pPr>
              <a:lnSpc>
                <a:spcPct val="150000"/>
              </a:lnSpc>
            </a:pPr>
            <a:endParaRPr lang="en-US" sz="2000" dirty="0"/>
          </a:p>
          <a:p>
            <a:pPr>
              <a:lnSpc>
                <a:spcPct val="150000"/>
              </a:lnSpc>
            </a:pPr>
            <a:r>
              <a:rPr lang="en-US" sz="2000" dirty="0"/>
              <a:t>We got this </a:t>
            </a:r>
            <a:r>
              <a:rPr lang="en-US" sz="2000" dirty="0" err="1"/>
              <a:t>MessageBox</a:t>
            </a:r>
            <a:r>
              <a:rPr lang="en-US" sz="2000" dirty="0"/>
              <a:t> from </a:t>
            </a:r>
            <a:r>
              <a:rPr lang="en-US" sz="2000" dirty="0" err="1"/>
              <a:t>CheckedChanged</a:t>
            </a:r>
            <a:r>
              <a:rPr lang="en-US" sz="2000" dirty="0"/>
              <a:t> event</a:t>
            </a:r>
            <a:r>
              <a:rPr lang="en-US" sz="2000" dirty="0" smtClean="0"/>
              <a:t>,</a:t>
            </a:r>
          </a:p>
          <a:p>
            <a:pPr>
              <a:lnSpc>
                <a:spcPct val="150000"/>
              </a:lnSpc>
            </a:pPr>
            <a:r>
              <a:rPr lang="en-US" sz="2000" dirty="0"/>
              <a:t>If CheckBox is checked -&gt; </a:t>
            </a:r>
            <a:r>
              <a:rPr lang="en-US" sz="2000" b="1" dirty="0" err="1"/>
              <a:t>IsChecked</a:t>
            </a:r>
            <a:r>
              <a:rPr lang="en-US" sz="2000" dirty="0"/>
              <a:t> variable will be true</a:t>
            </a:r>
            <a:r>
              <a:rPr lang="en-US" sz="2000" dirty="0" smtClean="0"/>
              <a:t>.</a:t>
            </a:r>
          </a:p>
          <a:p>
            <a:pPr>
              <a:lnSpc>
                <a:spcPct val="150000"/>
              </a:lnSpc>
            </a:pPr>
            <a:r>
              <a:rPr lang="en-US" sz="2000" dirty="0" smtClean="0"/>
              <a:t>If </a:t>
            </a:r>
            <a:r>
              <a:rPr lang="en-US" sz="2000" dirty="0"/>
              <a:t>CheckBox is not checked -&gt; </a:t>
            </a:r>
            <a:r>
              <a:rPr lang="en-US" sz="2000" b="1" dirty="0" err="1"/>
              <a:t>IsChecked</a:t>
            </a:r>
            <a:r>
              <a:rPr lang="en-US" sz="2000" dirty="0"/>
              <a:t> variable will be false. </a:t>
            </a:r>
          </a:p>
        </p:txBody>
      </p:sp>
    </p:spTree>
    <p:extLst>
      <p:ext uri="{BB962C8B-B14F-4D97-AF65-F5344CB8AC3E}">
        <p14:creationId xmlns:p14="http://schemas.microsoft.com/office/powerpoint/2010/main" val="21887866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Content Placeholder 4"/>
          <p:cNvSpPr>
            <a:spLocks noGrp="1"/>
          </p:cNvSpPr>
          <p:nvPr>
            <p:ph idx="1"/>
          </p:nvPr>
        </p:nvSpPr>
        <p:spPr>
          <a:xfrm>
            <a:off x="1097280" y="1845734"/>
            <a:ext cx="10058400" cy="4423330"/>
          </a:xfrm>
        </p:spPr>
        <p:txBody>
          <a:bodyPr>
            <a:normAutofit/>
          </a:bodyPr>
          <a:lstStyle/>
          <a:p>
            <a:endParaRPr lang="en-US" dirty="0" smtClean="0"/>
          </a:p>
          <a:p>
            <a:endParaRPr lang="en-US" dirty="0" smtClean="0"/>
          </a:p>
          <a:p>
            <a:endParaRPr lang="en-US" dirty="0" smtClean="0"/>
          </a:p>
        </p:txBody>
      </p:sp>
      <p:pic>
        <p:nvPicPr>
          <p:cNvPr id="3" name="Picture 2"/>
          <p:cNvPicPr>
            <a:picLocks noChangeAspect="1"/>
          </p:cNvPicPr>
          <p:nvPr/>
        </p:nvPicPr>
        <p:blipFill>
          <a:blip r:embed="rId2"/>
          <a:stretch>
            <a:fillRect/>
          </a:stretch>
        </p:blipFill>
        <p:spPr>
          <a:xfrm>
            <a:off x="1097280" y="3570924"/>
            <a:ext cx="3409229" cy="2494120"/>
          </a:xfrm>
          <a:prstGeom prst="rect">
            <a:avLst/>
          </a:prstGeom>
        </p:spPr>
      </p:pic>
      <p:pic>
        <p:nvPicPr>
          <p:cNvPr id="4" name="Picture 3"/>
          <p:cNvPicPr>
            <a:picLocks noChangeAspect="1"/>
          </p:cNvPicPr>
          <p:nvPr/>
        </p:nvPicPr>
        <p:blipFill>
          <a:blip r:embed="rId3"/>
          <a:stretch>
            <a:fillRect/>
          </a:stretch>
        </p:blipFill>
        <p:spPr>
          <a:xfrm>
            <a:off x="1097280" y="2049142"/>
            <a:ext cx="9922100" cy="1318374"/>
          </a:xfrm>
          <a:prstGeom prst="rect">
            <a:avLst/>
          </a:prstGeom>
        </p:spPr>
      </p:pic>
    </p:spTree>
    <p:extLst>
      <p:ext uri="{BB962C8B-B14F-4D97-AF65-F5344CB8AC3E}">
        <p14:creationId xmlns:p14="http://schemas.microsoft.com/office/powerpoint/2010/main" val="2824014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Content Placeholder 4"/>
          <p:cNvSpPr>
            <a:spLocks noGrp="1"/>
          </p:cNvSpPr>
          <p:nvPr>
            <p:ph idx="1"/>
          </p:nvPr>
        </p:nvSpPr>
        <p:spPr>
          <a:xfrm>
            <a:off x="1097280" y="1845734"/>
            <a:ext cx="10058400" cy="4423330"/>
          </a:xfrm>
        </p:spPr>
        <p:txBody>
          <a:bodyPr>
            <a:normAutofit/>
          </a:bodyPr>
          <a:lstStyle/>
          <a:p>
            <a:endParaRPr lang="en-US" dirty="0" smtClean="0"/>
          </a:p>
          <a:p>
            <a:endParaRPr lang="en-US" dirty="0" smtClean="0"/>
          </a:p>
          <a:p>
            <a:endParaRPr lang="en-US" dirty="0" smtClean="0"/>
          </a:p>
        </p:txBody>
      </p:sp>
      <p:sp>
        <p:nvSpPr>
          <p:cNvPr id="8" name="Rectangle 7"/>
          <p:cNvSpPr/>
          <p:nvPr/>
        </p:nvSpPr>
        <p:spPr>
          <a:xfrm>
            <a:off x="970710" y="1652150"/>
            <a:ext cx="10311539" cy="2277547"/>
          </a:xfrm>
          <a:prstGeom prst="rect">
            <a:avLst/>
          </a:prstGeom>
        </p:spPr>
        <p:txBody>
          <a:bodyPr wrap="square">
            <a:spAutoFit/>
          </a:bodyPr>
          <a:lstStyle/>
          <a:p>
            <a:r>
              <a:rPr lang="en-US" sz="3200" b="1" dirty="0" smtClean="0"/>
              <a:t>ListBox</a:t>
            </a:r>
            <a:r>
              <a:rPr lang="en-US" dirty="0" smtClean="0"/>
              <a:t> </a:t>
            </a:r>
          </a:p>
          <a:p>
            <a:endParaRPr lang="en-US" dirty="0"/>
          </a:p>
          <a:p>
            <a:r>
              <a:rPr lang="en-US" dirty="0" smtClean="0"/>
              <a:t> </a:t>
            </a:r>
            <a:r>
              <a:rPr lang="en-US" dirty="0" err="1" smtClean="0"/>
              <a:t>Listbox</a:t>
            </a:r>
            <a:r>
              <a:rPr lang="en-US" dirty="0" smtClean="0"/>
              <a:t> </a:t>
            </a:r>
            <a:r>
              <a:rPr lang="en-US" dirty="0"/>
              <a:t>is a control that can contains collection of objects</a:t>
            </a:r>
            <a:r>
              <a:rPr lang="en-US" dirty="0" smtClean="0"/>
              <a:t>.</a:t>
            </a:r>
          </a:p>
          <a:p>
            <a:r>
              <a:rPr lang="en-US" dirty="0" smtClean="0"/>
              <a:t> </a:t>
            </a:r>
            <a:r>
              <a:rPr lang="en-US" dirty="0" err="1" smtClean="0"/>
              <a:t>Listbox</a:t>
            </a:r>
            <a:r>
              <a:rPr lang="en-US" dirty="0" smtClean="0"/>
              <a:t> </a:t>
            </a:r>
            <a:r>
              <a:rPr lang="en-US" dirty="0"/>
              <a:t>is similar to </a:t>
            </a:r>
            <a:r>
              <a:rPr lang="en-US" dirty="0" err="1"/>
              <a:t>Combobox</a:t>
            </a:r>
            <a:r>
              <a:rPr lang="en-US" dirty="0"/>
              <a:t> but in </a:t>
            </a:r>
            <a:r>
              <a:rPr lang="en-US" dirty="0" err="1"/>
              <a:t>Combobox</a:t>
            </a:r>
            <a:r>
              <a:rPr lang="en-US" dirty="0"/>
              <a:t>; </a:t>
            </a:r>
            <a:r>
              <a:rPr lang="en-US" dirty="0" smtClean="0"/>
              <a:t>Only </a:t>
            </a:r>
            <a:r>
              <a:rPr lang="en-US" dirty="0"/>
              <a:t>selected items are visible to user. </a:t>
            </a:r>
            <a:endParaRPr lang="en-US" dirty="0" smtClean="0"/>
          </a:p>
          <a:p>
            <a:r>
              <a:rPr lang="en-US" dirty="0" smtClean="0"/>
              <a:t> In </a:t>
            </a:r>
            <a:r>
              <a:rPr lang="en-US" dirty="0" err="1"/>
              <a:t>Listbox</a:t>
            </a:r>
            <a:r>
              <a:rPr lang="en-US" dirty="0"/>
              <a:t>; all items are visible to user</a:t>
            </a:r>
            <a:r>
              <a:rPr lang="en-US" dirty="0" smtClean="0"/>
              <a:t>.</a:t>
            </a:r>
          </a:p>
          <a:p>
            <a:r>
              <a:rPr lang="en-US" dirty="0" smtClean="0"/>
              <a:t> </a:t>
            </a:r>
          </a:p>
          <a:p>
            <a:r>
              <a:rPr lang="en-US" sz="2000" b="1" dirty="0" smtClean="0"/>
              <a:t> How </a:t>
            </a:r>
            <a:r>
              <a:rPr lang="en-US" sz="2000" b="1" dirty="0"/>
              <a:t>to add items to ListBox? </a:t>
            </a:r>
          </a:p>
        </p:txBody>
      </p:sp>
      <p:pic>
        <p:nvPicPr>
          <p:cNvPr id="3" name="Picture 2"/>
          <p:cNvPicPr>
            <a:picLocks noChangeAspect="1"/>
          </p:cNvPicPr>
          <p:nvPr/>
        </p:nvPicPr>
        <p:blipFill>
          <a:blip r:embed="rId2"/>
          <a:stretch>
            <a:fillRect/>
          </a:stretch>
        </p:blipFill>
        <p:spPr>
          <a:xfrm>
            <a:off x="1097280" y="3929697"/>
            <a:ext cx="8379934" cy="2435802"/>
          </a:xfrm>
          <a:prstGeom prst="rect">
            <a:avLst/>
          </a:prstGeom>
        </p:spPr>
      </p:pic>
    </p:spTree>
    <p:extLst>
      <p:ext uri="{BB962C8B-B14F-4D97-AF65-F5344CB8AC3E}">
        <p14:creationId xmlns:p14="http://schemas.microsoft.com/office/powerpoint/2010/main" val="7016534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Content Placeholder 4"/>
          <p:cNvSpPr>
            <a:spLocks noGrp="1"/>
          </p:cNvSpPr>
          <p:nvPr>
            <p:ph idx="1"/>
          </p:nvPr>
        </p:nvSpPr>
        <p:spPr>
          <a:xfrm>
            <a:off x="1097280" y="1845734"/>
            <a:ext cx="10058400" cy="4423330"/>
          </a:xfrm>
        </p:spPr>
        <p:txBody>
          <a:bodyPr>
            <a:normAutofit/>
          </a:bodyPr>
          <a:lstStyle/>
          <a:p>
            <a:endParaRPr lang="en-US" dirty="0" smtClean="0"/>
          </a:p>
          <a:p>
            <a:endParaRPr lang="en-US" dirty="0" smtClean="0"/>
          </a:p>
          <a:p>
            <a:endParaRPr lang="en-US" dirty="0" smtClean="0"/>
          </a:p>
        </p:txBody>
      </p:sp>
      <p:sp>
        <p:nvSpPr>
          <p:cNvPr id="8" name="Rectangle 7"/>
          <p:cNvSpPr/>
          <p:nvPr/>
        </p:nvSpPr>
        <p:spPr>
          <a:xfrm>
            <a:off x="1097280" y="2012112"/>
            <a:ext cx="6491208" cy="2862322"/>
          </a:xfrm>
          <a:prstGeom prst="rect">
            <a:avLst/>
          </a:prstGeom>
        </p:spPr>
        <p:txBody>
          <a:bodyPr wrap="square">
            <a:spAutoFit/>
          </a:bodyPr>
          <a:lstStyle/>
          <a:p>
            <a:pPr>
              <a:lnSpc>
                <a:spcPct val="150000"/>
              </a:lnSpc>
            </a:pPr>
            <a:r>
              <a:rPr lang="en-US" sz="2000" dirty="0"/>
              <a:t>To be notified when an user selects an item from the </a:t>
            </a:r>
            <a:r>
              <a:rPr lang="en-US" sz="2000" dirty="0" err="1"/>
              <a:t>combobox</a:t>
            </a:r>
            <a:r>
              <a:rPr lang="en-US" sz="2000" dirty="0"/>
              <a:t>, use the </a:t>
            </a:r>
            <a:r>
              <a:rPr lang="en-US" sz="2000" dirty="0" err="1"/>
              <a:t>SelectionChangeCommitted</a:t>
            </a:r>
            <a:r>
              <a:rPr lang="en-US" sz="2000" dirty="0"/>
              <a:t> event. </a:t>
            </a:r>
            <a:endParaRPr lang="en-US" sz="2000" dirty="0" smtClean="0"/>
          </a:p>
          <a:p>
            <a:pPr>
              <a:lnSpc>
                <a:spcPct val="150000"/>
              </a:lnSpc>
            </a:pPr>
            <a:endParaRPr lang="en-US" sz="2000" dirty="0"/>
          </a:p>
          <a:p>
            <a:pPr>
              <a:lnSpc>
                <a:spcPct val="150000"/>
              </a:lnSpc>
            </a:pPr>
            <a:r>
              <a:rPr lang="en-US" sz="2000" dirty="0" smtClean="0"/>
              <a:t>We </a:t>
            </a:r>
            <a:r>
              <a:rPr lang="en-US" sz="2000" dirty="0"/>
              <a:t>could use the </a:t>
            </a:r>
            <a:r>
              <a:rPr lang="en-US" sz="2000" dirty="0" err="1"/>
              <a:t>SelectedIndexChanged</a:t>
            </a:r>
            <a:r>
              <a:rPr lang="en-US" sz="2000" dirty="0"/>
              <a:t> event, but this is also raised when we programmatically change the select item in the </a:t>
            </a:r>
            <a:r>
              <a:rPr lang="en-US" sz="2000" dirty="0" err="1"/>
              <a:t>combobox</a:t>
            </a:r>
            <a:r>
              <a:rPr lang="en-US" sz="2000" dirty="0"/>
              <a:t>. </a:t>
            </a:r>
          </a:p>
        </p:txBody>
      </p:sp>
      <p:pic>
        <p:nvPicPr>
          <p:cNvPr id="3" name="Picture 2"/>
          <p:cNvPicPr>
            <a:picLocks noChangeAspect="1"/>
          </p:cNvPicPr>
          <p:nvPr/>
        </p:nvPicPr>
        <p:blipFill>
          <a:blip r:embed="rId2"/>
          <a:stretch>
            <a:fillRect/>
          </a:stretch>
        </p:blipFill>
        <p:spPr>
          <a:xfrm>
            <a:off x="8232729" y="1845734"/>
            <a:ext cx="2922951" cy="3210769"/>
          </a:xfrm>
          <a:prstGeom prst="rect">
            <a:avLst/>
          </a:prstGeom>
        </p:spPr>
      </p:pic>
    </p:spTree>
    <p:extLst>
      <p:ext uri="{BB962C8B-B14F-4D97-AF65-F5344CB8AC3E}">
        <p14:creationId xmlns:p14="http://schemas.microsoft.com/office/powerpoint/2010/main" val="26696897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Content Placeholder 4"/>
          <p:cNvSpPr>
            <a:spLocks noGrp="1"/>
          </p:cNvSpPr>
          <p:nvPr>
            <p:ph idx="1"/>
          </p:nvPr>
        </p:nvSpPr>
        <p:spPr>
          <a:xfrm>
            <a:off x="1097280" y="1845734"/>
            <a:ext cx="10058400" cy="4423330"/>
          </a:xfrm>
        </p:spPr>
        <p:txBody>
          <a:bodyPr>
            <a:normAutofit/>
          </a:bodyPr>
          <a:lstStyle/>
          <a:p>
            <a:endParaRPr lang="en-US" dirty="0" smtClean="0"/>
          </a:p>
          <a:p>
            <a:endParaRPr lang="en-US" dirty="0" smtClean="0"/>
          </a:p>
          <a:p>
            <a:endParaRPr lang="en-US" dirty="0" smtClean="0"/>
          </a:p>
        </p:txBody>
      </p:sp>
      <p:pic>
        <p:nvPicPr>
          <p:cNvPr id="6" name="Picture 5"/>
          <p:cNvPicPr>
            <a:picLocks noChangeAspect="1"/>
          </p:cNvPicPr>
          <p:nvPr/>
        </p:nvPicPr>
        <p:blipFill>
          <a:blip r:embed="rId2"/>
          <a:stretch>
            <a:fillRect/>
          </a:stretch>
        </p:blipFill>
        <p:spPr>
          <a:xfrm>
            <a:off x="3226230" y="1921221"/>
            <a:ext cx="4915326" cy="2690093"/>
          </a:xfrm>
          <a:prstGeom prst="rect">
            <a:avLst/>
          </a:prstGeom>
        </p:spPr>
      </p:pic>
      <p:sp>
        <p:nvSpPr>
          <p:cNvPr id="8" name="Rectangle 7"/>
          <p:cNvSpPr/>
          <p:nvPr/>
        </p:nvSpPr>
        <p:spPr>
          <a:xfrm>
            <a:off x="1033219" y="4934774"/>
            <a:ext cx="10311539" cy="1200329"/>
          </a:xfrm>
          <a:prstGeom prst="rect">
            <a:avLst/>
          </a:prstGeom>
        </p:spPr>
        <p:txBody>
          <a:bodyPr wrap="square">
            <a:spAutoFit/>
          </a:bodyPr>
          <a:lstStyle/>
          <a:p>
            <a:r>
              <a:rPr lang="en-US" dirty="0"/>
              <a:t>To be notified when an user selects an item from the </a:t>
            </a:r>
            <a:r>
              <a:rPr lang="en-US" dirty="0" err="1"/>
              <a:t>combobox</a:t>
            </a:r>
            <a:r>
              <a:rPr lang="en-US" dirty="0"/>
              <a:t>, use the </a:t>
            </a:r>
            <a:r>
              <a:rPr lang="en-US" dirty="0" err="1"/>
              <a:t>SelectionChangeCommitted</a:t>
            </a:r>
            <a:r>
              <a:rPr lang="en-US" dirty="0"/>
              <a:t> event. </a:t>
            </a:r>
            <a:endParaRPr lang="en-US" dirty="0" smtClean="0"/>
          </a:p>
          <a:p>
            <a:endParaRPr lang="en-US" dirty="0"/>
          </a:p>
          <a:p>
            <a:r>
              <a:rPr lang="en-US" dirty="0" smtClean="0"/>
              <a:t>We </a:t>
            </a:r>
            <a:r>
              <a:rPr lang="en-US" dirty="0"/>
              <a:t>could use the </a:t>
            </a:r>
            <a:r>
              <a:rPr lang="en-US" dirty="0" err="1"/>
              <a:t>SelectedIndexChanged</a:t>
            </a:r>
            <a:r>
              <a:rPr lang="en-US" dirty="0"/>
              <a:t> event, but this is also raised when we programmatically change the select item in the </a:t>
            </a:r>
            <a:r>
              <a:rPr lang="en-US" dirty="0" err="1"/>
              <a:t>combobox</a:t>
            </a:r>
            <a:r>
              <a:rPr lang="en-US" dirty="0"/>
              <a:t>. </a:t>
            </a:r>
          </a:p>
        </p:txBody>
      </p:sp>
    </p:spTree>
    <p:extLst>
      <p:ext uri="{BB962C8B-B14F-4D97-AF65-F5344CB8AC3E}">
        <p14:creationId xmlns:p14="http://schemas.microsoft.com/office/powerpoint/2010/main" val="8672440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Timer</a:t>
            </a:r>
            <a:endParaRPr lang="en-US" b="1" dirty="0"/>
          </a:p>
        </p:txBody>
      </p:sp>
      <p:sp>
        <p:nvSpPr>
          <p:cNvPr id="5" name="Content Placeholder 4"/>
          <p:cNvSpPr>
            <a:spLocks noGrp="1"/>
          </p:cNvSpPr>
          <p:nvPr>
            <p:ph idx="1"/>
          </p:nvPr>
        </p:nvSpPr>
        <p:spPr>
          <a:xfrm>
            <a:off x="1097280" y="1845734"/>
            <a:ext cx="10058400" cy="4423330"/>
          </a:xfrm>
        </p:spPr>
        <p:txBody>
          <a:bodyPr>
            <a:normAutofit lnSpcReduction="10000"/>
          </a:bodyPr>
          <a:lstStyle/>
          <a:p>
            <a:pPr marL="0" indent="0">
              <a:buNone/>
            </a:pPr>
            <a:r>
              <a:rPr lang="en-US" dirty="0" smtClean="0"/>
              <a:t>To </a:t>
            </a:r>
            <a:r>
              <a:rPr lang="en-US" dirty="0"/>
              <a:t>execute a given code at regular intervals. (Normally we have to use threads and </a:t>
            </a:r>
            <a:r>
              <a:rPr lang="en-US" dirty="0" smtClean="0"/>
              <a:t> </a:t>
            </a:r>
            <a:r>
              <a:rPr lang="en-US" dirty="0"/>
              <a:t>monitoring them to perform timer activity. No logic replaces the timer activity</a:t>
            </a:r>
            <a:r>
              <a:rPr lang="en-US" dirty="0" smtClean="0"/>
              <a:t>).</a:t>
            </a:r>
          </a:p>
          <a:p>
            <a:pPr marL="0" indent="0">
              <a:buNone/>
            </a:pPr>
            <a:r>
              <a:rPr lang="en-US" b="1" dirty="0" smtClean="0"/>
              <a:t>Example: digital Clock</a:t>
            </a:r>
          </a:p>
          <a:p>
            <a:pPr marL="0" indent="0">
              <a:buNone/>
            </a:pPr>
            <a:r>
              <a:rPr lang="en-US" dirty="0" smtClean="0"/>
              <a:t>Timer </a:t>
            </a:r>
            <a:r>
              <a:rPr lang="en-US" dirty="0"/>
              <a:t>_ properties _ Enabled _ true </a:t>
            </a:r>
          </a:p>
          <a:p>
            <a:pPr marL="0" indent="0">
              <a:buNone/>
            </a:pPr>
            <a:r>
              <a:rPr lang="en-US" dirty="0" smtClean="0"/>
              <a:t>_</a:t>
            </a:r>
            <a:r>
              <a:rPr lang="en-US" dirty="0"/>
              <a:t>Interval _ 1000 event _tick </a:t>
            </a:r>
          </a:p>
          <a:p>
            <a:pPr marL="0" indent="0">
              <a:buNone/>
            </a:pPr>
            <a:r>
              <a:rPr lang="en-US" b="1" dirty="0" smtClean="0"/>
              <a:t>Double </a:t>
            </a:r>
            <a:r>
              <a:rPr lang="en-US" b="1" dirty="0"/>
              <a:t>click timer control and write the </a:t>
            </a:r>
            <a:r>
              <a:rPr lang="en-US" b="1" dirty="0" smtClean="0"/>
              <a:t>follow:</a:t>
            </a:r>
            <a:endParaRPr lang="en-US" b="1" dirty="0"/>
          </a:p>
          <a:p>
            <a:pPr marL="0" indent="0">
              <a:buNone/>
            </a:pPr>
            <a:r>
              <a:rPr lang="en-US" b="1" dirty="0" smtClean="0"/>
              <a:t>Code:</a:t>
            </a:r>
          </a:p>
          <a:p>
            <a:pPr marL="0" indent="0">
              <a:buNone/>
            </a:pPr>
            <a:r>
              <a:rPr lang="en-US" i="1" dirty="0" smtClean="0"/>
              <a:t>private </a:t>
            </a:r>
            <a:r>
              <a:rPr lang="en-US" i="1" dirty="0"/>
              <a:t>void </a:t>
            </a:r>
            <a:r>
              <a:rPr lang="en-US" i="1" dirty="0" err="1"/>
              <a:t>timerl</a:t>
            </a:r>
            <a:r>
              <a:rPr lang="en-US" i="1" dirty="0"/>
              <a:t>_ Tick(object sender, Even </a:t>
            </a:r>
            <a:r>
              <a:rPr lang="en-US" i="1" dirty="0" err="1"/>
              <a:t>tArgs</a:t>
            </a:r>
            <a:r>
              <a:rPr lang="en-US" i="1" dirty="0"/>
              <a:t> e) { </a:t>
            </a:r>
          </a:p>
          <a:p>
            <a:pPr marL="0" indent="0">
              <a:buNone/>
            </a:pPr>
            <a:r>
              <a:rPr lang="en-US" i="1" dirty="0" smtClean="0"/>
              <a:t>labe12.Text </a:t>
            </a:r>
            <a:r>
              <a:rPr lang="en-US" i="1" dirty="0"/>
              <a:t>= </a:t>
            </a:r>
            <a:r>
              <a:rPr lang="en-US" i="1" dirty="0" err="1"/>
              <a:t>DateTime.Now.ToLongTimeString</a:t>
            </a:r>
            <a:r>
              <a:rPr lang="en-US" i="1" dirty="0"/>
              <a:t>(); </a:t>
            </a:r>
          </a:p>
          <a:p>
            <a:pPr marL="0" indent="0">
              <a:buNone/>
            </a:pPr>
            <a:r>
              <a:rPr lang="en-US" i="1" dirty="0" err="1" smtClean="0"/>
              <a:t>DateTime.Now.ToString</a:t>
            </a:r>
            <a:r>
              <a:rPr lang="en-US" i="1" dirty="0"/>
              <a:t>("</a:t>
            </a:r>
            <a:r>
              <a:rPr lang="en-US" i="1" dirty="0" err="1"/>
              <a:t>dd</a:t>
            </a:r>
            <a:r>
              <a:rPr lang="en-US" i="1" dirty="0"/>
              <a:t>-m-</a:t>
            </a:r>
            <a:r>
              <a:rPr lang="en-US" i="1" dirty="0" err="1"/>
              <a:t>yyyy</a:t>
            </a:r>
            <a:r>
              <a:rPr lang="en-US" i="1" dirty="0"/>
              <a:t> </a:t>
            </a:r>
          </a:p>
          <a:p>
            <a:pPr marL="0" indent="0">
              <a:buNone/>
            </a:pPr>
            <a:r>
              <a:rPr lang="en-US" i="1" dirty="0"/>
              <a:t>hh:mm:20"); </a:t>
            </a:r>
            <a:endParaRPr lang="en-US" i="1" dirty="0" smtClean="0"/>
          </a:p>
        </p:txBody>
      </p:sp>
    </p:spTree>
    <p:extLst>
      <p:ext uri="{BB962C8B-B14F-4D97-AF65-F5344CB8AC3E}">
        <p14:creationId xmlns:p14="http://schemas.microsoft.com/office/powerpoint/2010/main" val="41513967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 counter App:</a:t>
            </a:r>
            <a:endParaRPr lang="en-US" dirty="0"/>
          </a:p>
        </p:txBody>
      </p:sp>
      <p:sp>
        <p:nvSpPr>
          <p:cNvPr id="3" name="Content Placeholder 2"/>
          <p:cNvSpPr>
            <a:spLocks noGrp="1"/>
          </p:cNvSpPr>
          <p:nvPr>
            <p:ph idx="1"/>
          </p:nvPr>
        </p:nvSpPr>
        <p:spPr/>
        <p:txBody>
          <a:bodyPr/>
          <a:lstStyle/>
          <a:p>
            <a:pPr>
              <a:lnSpc>
                <a:spcPct val="100000"/>
              </a:lnSpc>
              <a:buFont typeface="Wingdings" panose="05000000000000000000" pitchFamily="2" charset="2"/>
              <a:buChar char="Ø"/>
            </a:pPr>
            <a:r>
              <a:rPr lang="en-US" sz="1800" dirty="0"/>
              <a:t> </a:t>
            </a:r>
            <a:r>
              <a:rPr lang="en-US" sz="1800" dirty="0" smtClean="0"/>
              <a:t>Open </a:t>
            </a:r>
            <a:r>
              <a:rPr lang="en-US" sz="1800" dirty="0"/>
              <a:t>Visual Studio.</a:t>
            </a:r>
          </a:p>
          <a:p>
            <a:pPr>
              <a:lnSpc>
                <a:spcPct val="100000"/>
              </a:lnSpc>
              <a:buFont typeface="Wingdings" panose="05000000000000000000" pitchFamily="2" charset="2"/>
              <a:buChar char="Ø"/>
            </a:pPr>
            <a:r>
              <a:rPr lang="en-US" sz="1800" dirty="0"/>
              <a:t> Select Create a new project.</a:t>
            </a:r>
          </a:p>
          <a:p>
            <a:pPr>
              <a:lnSpc>
                <a:spcPct val="100000"/>
              </a:lnSpc>
              <a:buFont typeface="Wingdings" panose="05000000000000000000" pitchFamily="2" charset="2"/>
              <a:buChar char="Ø"/>
            </a:pPr>
            <a:r>
              <a:rPr lang="en-US" sz="1800" dirty="0"/>
              <a:t> Select Window form App option.</a:t>
            </a:r>
          </a:p>
          <a:p>
            <a:pPr>
              <a:lnSpc>
                <a:spcPct val="100000"/>
              </a:lnSpc>
              <a:buFont typeface="Wingdings" panose="05000000000000000000" pitchFamily="2" charset="2"/>
              <a:buChar char="Ø"/>
            </a:pPr>
            <a:r>
              <a:rPr lang="en-US" sz="1800" dirty="0"/>
              <a:t> Set project </a:t>
            </a:r>
            <a:r>
              <a:rPr lang="en-US" sz="1800" dirty="0" smtClean="0"/>
              <a:t>name i.e. </a:t>
            </a:r>
            <a:r>
              <a:rPr lang="en-US" sz="1800" dirty="0" err="1" smtClean="0"/>
              <a:t>counterApp</a:t>
            </a:r>
            <a:r>
              <a:rPr lang="en-US" sz="1800" dirty="0" smtClean="0"/>
              <a:t> </a:t>
            </a:r>
            <a:r>
              <a:rPr lang="en-US" sz="1800" dirty="0"/>
              <a:t>and location and than press </a:t>
            </a:r>
            <a:r>
              <a:rPr lang="en-US" sz="1800" dirty="0" smtClean="0"/>
              <a:t>ok </a:t>
            </a:r>
            <a:r>
              <a:rPr lang="en-US" sz="1800" dirty="0"/>
              <a:t>button to create a </a:t>
            </a:r>
            <a:r>
              <a:rPr lang="en-US" sz="1800" dirty="0" smtClean="0"/>
              <a:t>project.</a:t>
            </a:r>
          </a:p>
          <a:p>
            <a:pPr>
              <a:lnSpc>
                <a:spcPct val="100000"/>
              </a:lnSpc>
              <a:buFont typeface="Wingdings" panose="05000000000000000000" pitchFamily="2" charset="2"/>
              <a:buChar char="Ø"/>
            </a:pPr>
            <a:r>
              <a:rPr lang="en-US" sz="1800" dirty="0" smtClean="0"/>
              <a:t>After creating a project open toolbox:</a:t>
            </a:r>
          </a:p>
          <a:p>
            <a:pPr>
              <a:lnSpc>
                <a:spcPct val="100000"/>
              </a:lnSpc>
              <a:buFont typeface="Wingdings" panose="05000000000000000000" pitchFamily="2" charset="2"/>
              <a:buChar char="Ø"/>
            </a:pPr>
            <a:r>
              <a:rPr lang="en-US" sz="1800" dirty="0" smtClean="0"/>
              <a:t>Select Label for Application name:</a:t>
            </a:r>
          </a:p>
          <a:p>
            <a:pPr marL="0" indent="0">
              <a:lnSpc>
                <a:spcPct val="100000"/>
              </a:lnSpc>
              <a:buNone/>
            </a:pPr>
            <a:r>
              <a:rPr lang="en-US" sz="1800" dirty="0" smtClean="0"/>
              <a:t> </a:t>
            </a:r>
            <a:r>
              <a:rPr lang="en-US" sz="1800" b="1" dirty="0" smtClean="0"/>
              <a:t>In Properties:</a:t>
            </a:r>
          </a:p>
          <a:p>
            <a:pPr marL="0" indent="0">
              <a:lnSpc>
                <a:spcPct val="100000"/>
              </a:lnSpc>
              <a:buNone/>
            </a:pPr>
            <a:r>
              <a:rPr lang="en-US" sz="1800" dirty="0" smtClean="0"/>
              <a:t>    </a:t>
            </a:r>
            <a:r>
              <a:rPr lang="en-US" sz="1800" b="1" dirty="0" smtClean="0"/>
              <a:t>Text: </a:t>
            </a:r>
            <a:r>
              <a:rPr lang="en-US" sz="1800" dirty="0" smtClean="0"/>
              <a:t>Counter App</a:t>
            </a:r>
          </a:p>
          <a:p>
            <a:pPr marL="0" indent="0">
              <a:lnSpc>
                <a:spcPct val="100000"/>
              </a:lnSpc>
              <a:buNone/>
            </a:pPr>
            <a:r>
              <a:rPr lang="en-US" sz="1800" dirty="0"/>
              <a:t> </a:t>
            </a:r>
            <a:r>
              <a:rPr lang="en-US" sz="1800" dirty="0" smtClean="0"/>
              <a:t>    </a:t>
            </a:r>
            <a:r>
              <a:rPr lang="en-US" sz="1800" b="1" dirty="0" smtClean="0"/>
              <a:t>Font:  </a:t>
            </a:r>
            <a:r>
              <a:rPr lang="en-US" sz="1800" dirty="0" smtClean="0"/>
              <a:t>Change font size to 36 </a:t>
            </a:r>
          </a:p>
          <a:p>
            <a:pPr>
              <a:lnSpc>
                <a:spcPct val="100000"/>
              </a:lnSpc>
              <a:buFont typeface="Wingdings" panose="05000000000000000000" pitchFamily="2" charset="2"/>
              <a:buChar char="Ø"/>
            </a:pPr>
            <a:endParaRPr lang="en-US" sz="1800" dirty="0" smtClean="0"/>
          </a:p>
          <a:p>
            <a:endParaRPr lang="en-US" dirty="0"/>
          </a:p>
        </p:txBody>
      </p:sp>
    </p:spTree>
    <p:extLst>
      <p:ext uri="{BB962C8B-B14F-4D97-AF65-F5344CB8AC3E}">
        <p14:creationId xmlns:p14="http://schemas.microsoft.com/office/powerpoint/2010/main" val="2001385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097280" y="1914258"/>
            <a:ext cx="10058400" cy="4281442"/>
          </a:xfrm>
        </p:spPr>
        <p:txBody>
          <a:bodyPr>
            <a:normAutofit fontScale="92500" lnSpcReduction="20000"/>
          </a:bodyPr>
          <a:lstStyle/>
          <a:p>
            <a:pPr>
              <a:buFont typeface="Wingdings" panose="05000000000000000000" pitchFamily="2" charset="2"/>
              <a:buChar char="Ø"/>
            </a:pPr>
            <a:r>
              <a:rPr lang="en-US" dirty="0" smtClean="0"/>
              <a:t> Now Select another label from Toolbar for output value the output value change while clicking</a:t>
            </a:r>
          </a:p>
          <a:p>
            <a:pPr marL="0" indent="0">
              <a:buNone/>
            </a:pPr>
            <a:r>
              <a:rPr lang="en-US" dirty="0"/>
              <a:t> </a:t>
            </a:r>
            <a:r>
              <a:rPr lang="en-US" dirty="0" smtClean="0"/>
              <a:t>   on particular button. </a:t>
            </a:r>
          </a:p>
          <a:p>
            <a:pPr marL="0" indent="0">
              <a:buNone/>
            </a:pPr>
            <a:r>
              <a:rPr lang="en-US" dirty="0" smtClean="0"/>
              <a:t>    In properties:</a:t>
            </a:r>
          </a:p>
          <a:p>
            <a:pPr marL="0" indent="0">
              <a:lnSpc>
                <a:spcPct val="100000"/>
              </a:lnSpc>
              <a:buNone/>
            </a:pPr>
            <a:r>
              <a:rPr lang="en-US" dirty="0" smtClean="0"/>
              <a:t> </a:t>
            </a:r>
            <a:r>
              <a:rPr lang="en-US" dirty="0"/>
              <a:t> </a:t>
            </a:r>
            <a:r>
              <a:rPr lang="en-US" dirty="0" smtClean="0"/>
              <a:t>   </a:t>
            </a:r>
            <a:r>
              <a:rPr lang="en-US" b="1" dirty="0" smtClean="0"/>
              <a:t>Text</a:t>
            </a:r>
            <a:r>
              <a:rPr lang="en-US" b="1" dirty="0"/>
              <a:t>: </a:t>
            </a:r>
            <a:r>
              <a:rPr lang="en-US" dirty="0"/>
              <a:t>Counter App</a:t>
            </a:r>
          </a:p>
          <a:p>
            <a:pPr marL="0" indent="0">
              <a:lnSpc>
                <a:spcPct val="100000"/>
              </a:lnSpc>
              <a:buNone/>
            </a:pPr>
            <a:r>
              <a:rPr lang="en-US" dirty="0"/>
              <a:t>     </a:t>
            </a:r>
            <a:r>
              <a:rPr lang="en-US" b="1" dirty="0"/>
              <a:t>Font:  </a:t>
            </a:r>
            <a:r>
              <a:rPr lang="en-US" dirty="0"/>
              <a:t>Change font size to 36 </a:t>
            </a:r>
            <a:endParaRPr lang="en-US" dirty="0" smtClean="0"/>
          </a:p>
          <a:p>
            <a:pPr>
              <a:buFont typeface="Wingdings" panose="05000000000000000000" pitchFamily="2" charset="2"/>
              <a:buChar char="Ø"/>
            </a:pPr>
            <a:r>
              <a:rPr lang="en-US" dirty="0" smtClean="0"/>
              <a:t> Select three buttons for  Reset, Increment and Decrement counter.</a:t>
            </a:r>
          </a:p>
          <a:p>
            <a:pPr>
              <a:buFont typeface="Wingdings" panose="05000000000000000000" pitchFamily="2" charset="2"/>
              <a:buChar char="Ø"/>
            </a:pPr>
            <a:r>
              <a:rPr lang="en-US" b="1" dirty="0" smtClean="0"/>
              <a:t> In Properties:</a:t>
            </a:r>
          </a:p>
          <a:p>
            <a:pPr marL="0" indent="0">
              <a:buNone/>
            </a:pPr>
            <a:r>
              <a:rPr lang="en-US" b="1" dirty="0" smtClean="0"/>
              <a:t>    Text: </a:t>
            </a:r>
            <a:r>
              <a:rPr lang="en-US" dirty="0" smtClean="0"/>
              <a:t>Reset</a:t>
            </a:r>
          </a:p>
          <a:p>
            <a:pPr marL="0" indent="0">
              <a:buNone/>
            </a:pPr>
            <a:r>
              <a:rPr lang="en-US" dirty="0"/>
              <a:t> </a:t>
            </a:r>
            <a:r>
              <a:rPr lang="en-US" dirty="0" smtClean="0"/>
              <a:t>   </a:t>
            </a:r>
            <a:r>
              <a:rPr lang="en-US" b="1" dirty="0" smtClean="0"/>
              <a:t>Name: </a:t>
            </a:r>
            <a:r>
              <a:rPr lang="en-US" dirty="0" err="1" smtClean="0"/>
              <a:t>resetbtn</a:t>
            </a:r>
            <a:r>
              <a:rPr lang="en-US" dirty="0" smtClean="0"/>
              <a:t>  (</a:t>
            </a:r>
            <a:r>
              <a:rPr lang="en-US" sz="1900" i="1" dirty="0" smtClean="0"/>
              <a:t> important property to represent  or a function name for backend functionality perform</a:t>
            </a:r>
            <a:r>
              <a:rPr lang="en-US" dirty="0" smtClean="0"/>
              <a:t>) </a:t>
            </a:r>
          </a:p>
          <a:p>
            <a:pPr marL="0" indent="0">
              <a:buNone/>
            </a:pPr>
            <a:r>
              <a:rPr lang="en-US" b="1" dirty="0" smtClean="0"/>
              <a:t>    Size: </a:t>
            </a:r>
            <a:r>
              <a:rPr lang="en-US" dirty="0" smtClean="0"/>
              <a:t>100, 50</a:t>
            </a:r>
          </a:p>
          <a:p>
            <a:pPr marL="0" indent="0">
              <a:buNone/>
            </a:pPr>
            <a:r>
              <a:rPr lang="en-US" dirty="0"/>
              <a:t> </a:t>
            </a:r>
            <a:r>
              <a:rPr lang="en-US" dirty="0" smtClean="0"/>
              <a:t> </a:t>
            </a:r>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marL="0" indent="0">
              <a:buNone/>
            </a:pPr>
            <a:endParaRPr lang="en-US" dirty="0" smtClean="0"/>
          </a:p>
          <a:p>
            <a:endParaRPr lang="en-US" dirty="0" smtClean="0"/>
          </a:p>
        </p:txBody>
      </p:sp>
    </p:spTree>
    <p:extLst>
      <p:ext uri="{BB962C8B-B14F-4D97-AF65-F5344CB8AC3E}">
        <p14:creationId xmlns:p14="http://schemas.microsoft.com/office/powerpoint/2010/main" val="4035980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Main </a:t>
            </a:r>
            <a:r>
              <a:rPr lang="en-US" b="1" dirty="0" smtClean="0"/>
              <a:t>Components</a:t>
            </a:r>
            <a:endParaRPr lang="en-US" dirty="0"/>
          </a:p>
        </p:txBody>
      </p:sp>
      <p:pic>
        <p:nvPicPr>
          <p:cNvPr id="4" name="Content Placeholder 3"/>
          <p:cNvPicPr>
            <a:picLocks noGrp="1" noChangeAspect="1"/>
          </p:cNvPicPr>
          <p:nvPr>
            <p:ph idx="1"/>
          </p:nvPr>
        </p:nvPicPr>
        <p:blipFill>
          <a:blip r:embed="rId2"/>
          <a:stretch>
            <a:fillRect/>
          </a:stretch>
        </p:blipFill>
        <p:spPr>
          <a:xfrm>
            <a:off x="2561468" y="1864151"/>
            <a:ext cx="6984184" cy="4312607"/>
          </a:xfrm>
          <a:prstGeom prst="rect">
            <a:avLst/>
          </a:prstGeom>
        </p:spPr>
      </p:pic>
    </p:spTree>
    <p:extLst>
      <p:ext uri="{BB962C8B-B14F-4D97-AF65-F5344CB8AC3E}">
        <p14:creationId xmlns:p14="http://schemas.microsoft.com/office/powerpoint/2010/main" val="7482083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909649" y="1982943"/>
            <a:ext cx="6210838" cy="3749365"/>
          </a:xfrm>
          <a:prstGeom prst="rect">
            <a:avLst/>
          </a:prstGeom>
        </p:spPr>
      </p:pic>
    </p:spTree>
    <p:extLst>
      <p:ext uri="{BB962C8B-B14F-4D97-AF65-F5344CB8AC3E}">
        <p14:creationId xmlns:p14="http://schemas.microsoft.com/office/powerpoint/2010/main" val="27725259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 App</a:t>
            </a:r>
            <a:endParaRPr lang="en-US" dirty="0"/>
          </a:p>
        </p:txBody>
      </p:sp>
      <p:sp>
        <p:nvSpPr>
          <p:cNvPr id="3" name="Content Placeholder 2"/>
          <p:cNvSpPr>
            <a:spLocks noGrp="1"/>
          </p:cNvSpPr>
          <p:nvPr>
            <p:ph idx="1"/>
          </p:nvPr>
        </p:nvSpPr>
        <p:spPr>
          <a:xfrm>
            <a:off x="1097280" y="1845734"/>
            <a:ext cx="10058400" cy="4023360"/>
          </a:xfrm>
        </p:spPr>
        <p:txBody>
          <a:bodyPr>
            <a:normAutofit/>
          </a:bodyPr>
          <a:lstStyle/>
          <a:p>
            <a:pPr>
              <a:lnSpc>
                <a:spcPct val="150000"/>
              </a:lnSpc>
            </a:pPr>
            <a:r>
              <a:rPr lang="en-US" b="1" dirty="0" smtClean="0"/>
              <a:t>We have three buttons reset, - button for decrement and + for increment value</a:t>
            </a:r>
          </a:p>
          <a:p>
            <a:pPr>
              <a:lnSpc>
                <a:spcPct val="150000"/>
              </a:lnSpc>
            </a:pPr>
            <a:r>
              <a:rPr lang="en-US" b="1" dirty="0" smtClean="0"/>
              <a:t>We need a variable to store a value for counter.</a:t>
            </a:r>
          </a:p>
          <a:p>
            <a:pPr>
              <a:lnSpc>
                <a:spcPct val="150000"/>
              </a:lnSpc>
            </a:pPr>
            <a:r>
              <a:rPr lang="en-US" dirty="0"/>
              <a:t>int counter = 0</a:t>
            </a:r>
            <a:r>
              <a:rPr lang="en-US" dirty="0" smtClean="0"/>
              <a:t>;</a:t>
            </a:r>
          </a:p>
          <a:p>
            <a:pPr>
              <a:lnSpc>
                <a:spcPct val="150000"/>
              </a:lnSpc>
            </a:pPr>
            <a:endParaRPr lang="en-US" b="1" dirty="0" smtClean="0"/>
          </a:p>
          <a:p>
            <a:pPr>
              <a:lnSpc>
                <a:spcPct val="150000"/>
              </a:lnSpc>
            </a:pPr>
            <a:endParaRPr lang="en-US" b="1" dirty="0"/>
          </a:p>
        </p:txBody>
      </p:sp>
      <p:pic>
        <p:nvPicPr>
          <p:cNvPr id="4" name="Picture 3"/>
          <p:cNvPicPr>
            <a:picLocks noChangeAspect="1"/>
          </p:cNvPicPr>
          <p:nvPr/>
        </p:nvPicPr>
        <p:blipFill>
          <a:blip r:embed="rId2"/>
          <a:stretch>
            <a:fillRect/>
          </a:stretch>
        </p:blipFill>
        <p:spPr>
          <a:xfrm>
            <a:off x="1097280" y="3691270"/>
            <a:ext cx="8893311" cy="2286198"/>
          </a:xfrm>
          <a:prstGeom prst="rect">
            <a:avLst/>
          </a:prstGeom>
        </p:spPr>
      </p:pic>
    </p:spTree>
    <p:extLst>
      <p:ext uri="{BB962C8B-B14F-4D97-AF65-F5344CB8AC3E}">
        <p14:creationId xmlns:p14="http://schemas.microsoft.com/office/powerpoint/2010/main" val="20518527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 App</a:t>
            </a:r>
            <a:endParaRPr lang="en-US" dirty="0"/>
          </a:p>
        </p:txBody>
      </p:sp>
      <p:sp>
        <p:nvSpPr>
          <p:cNvPr id="3" name="Content Placeholder 2"/>
          <p:cNvSpPr>
            <a:spLocks noGrp="1"/>
          </p:cNvSpPr>
          <p:nvPr>
            <p:ph idx="1"/>
          </p:nvPr>
        </p:nvSpPr>
        <p:spPr>
          <a:xfrm>
            <a:off x="1097280" y="1845734"/>
            <a:ext cx="10058400" cy="4023360"/>
          </a:xfrm>
        </p:spPr>
        <p:txBody>
          <a:bodyPr>
            <a:normAutofit/>
          </a:bodyPr>
          <a:lstStyle/>
          <a:p>
            <a:pPr>
              <a:lnSpc>
                <a:spcPct val="150000"/>
              </a:lnSpc>
            </a:pPr>
            <a:endParaRPr lang="en-US" b="1" dirty="0" smtClean="0"/>
          </a:p>
          <a:p>
            <a:pPr>
              <a:lnSpc>
                <a:spcPct val="150000"/>
              </a:lnSpc>
            </a:pPr>
            <a:endParaRPr lang="en-US" b="1" dirty="0"/>
          </a:p>
        </p:txBody>
      </p:sp>
      <p:pic>
        <p:nvPicPr>
          <p:cNvPr id="6" name="Picture 5"/>
          <p:cNvPicPr>
            <a:picLocks noChangeAspect="1"/>
          </p:cNvPicPr>
          <p:nvPr/>
        </p:nvPicPr>
        <p:blipFill>
          <a:blip r:embed="rId2"/>
          <a:stretch>
            <a:fillRect/>
          </a:stretch>
        </p:blipFill>
        <p:spPr>
          <a:xfrm>
            <a:off x="1198569" y="1737360"/>
            <a:ext cx="9655377" cy="4511431"/>
          </a:xfrm>
          <a:prstGeom prst="rect">
            <a:avLst/>
          </a:prstGeom>
        </p:spPr>
      </p:pic>
    </p:spTree>
    <p:extLst>
      <p:ext uri="{BB962C8B-B14F-4D97-AF65-F5344CB8AC3E}">
        <p14:creationId xmlns:p14="http://schemas.microsoft.com/office/powerpoint/2010/main" val="32472285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 App</a:t>
            </a:r>
            <a:endParaRPr lang="en-US" dirty="0"/>
          </a:p>
        </p:txBody>
      </p:sp>
      <p:sp>
        <p:nvSpPr>
          <p:cNvPr id="3" name="Content Placeholder 2"/>
          <p:cNvSpPr>
            <a:spLocks noGrp="1"/>
          </p:cNvSpPr>
          <p:nvPr>
            <p:ph idx="1"/>
          </p:nvPr>
        </p:nvSpPr>
        <p:spPr>
          <a:xfrm>
            <a:off x="1097280" y="1845734"/>
            <a:ext cx="10058400" cy="4023360"/>
          </a:xfrm>
        </p:spPr>
        <p:txBody>
          <a:bodyPr>
            <a:normAutofit/>
          </a:bodyPr>
          <a:lstStyle/>
          <a:p>
            <a:pPr>
              <a:lnSpc>
                <a:spcPct val="150000"/>
              </a:lnSpc>
            </a:pPr>
            <a:r>
              <a:rPr lang="en-US" b="1" dirty="0" smtClean="0"/>
              <a:t>Output:</a:t>
            </a:r>
            <a:endParaRPr lang="en-US" b="1" dirty="0"/>
          </a:p>
        </p:txBody>
      </p:sp>
      <p:pic>
        <p:nvPicPr>
          <p:cNvPr id="4" name="Picture 3"/>
          <p:cNvPicPr>
            <a:picLocks noChangeAspect="1"/>
          </p:cNvPicPr>
          <p:nvPr/>
        </p:nvPicPr>
        <p:blipFill>
          <a:blip r:embed="rId2"/>
          <a:stretch>
            <a:fillRect/>
          </a:stretch>
        </p:blipFill>
        <p:spPr>
          <a:xfrm>
            <a:off x="2802093" y="2064261"/>
            <a:ext cx="5692633" cy="3734124"/>
          </a:xfrm>
          <a:prstGeom prst="rect">
            <a:avLst/>
          </a:prstGeom>
        </p:spPr>
      </p:pic>
    </p:spTree>
    <p:extLst>
      <p:ext uri="{BB962C8B-B14F-4D97-AF65-F5344CB8AC3E}">
        <p14:creationId xmlns:p14="http://schemas.microsoft.com/office/powerpoint/2010/main" val="1523764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Project 2: A </a:t>
            </a:r>
            <a:r>
              <a:rPr lang="en-US" b="1" dirty="0" err="1" smtClean="0"/>
              <a:t>Todo</a:t>
            </a:r>
            <a:r>
              <a:rPr lang="en-US" b="1" dirty="0" smtClean="0"/>
              <a:t> App</a:t>
            </a:r>
            <a:endParaRPr lang="en-US" b="1" dirty="0"/>
          </a:p>
        </p:txBody>
      </p:sp>
      <p:sp>
        <p:nvSpPr>
          <p:cNvPr id="3" name="Content Placeholder 2"/>
          <p:cNvSpPr>
            <a:spLocks noGrp="1"/>
          </p:cNvSpPr>
          <p:nvPr>
            <p:ph idx="1"/>
          </p:nvPr>
        </p:nvSpPr>
        <p:spPr>
          <a:xfrm>
            <a:off x="1097280" y="1845733"/>
            <a:ext cx="10294264" cy="4597795"/>
          </a:xfrm>
        </p:spPr>
        <p:txBody>
          <a:bodyPr>
            <a:normAutofit fontScale="92500" lnSpcReduction="10000"/>
          </a:bodyPr>
          <a:lstStyle/>
          <a:p>
            <a:pPr>
              <a:lnSpc>
                <a:spcPct val="100000"/>
              </a:lnSpc>
              <a:buFont typeface="Wingdings" panose="05000000000000000000" pitchFamily="2" charset="2"/>
              <a:buChar char="Ø"/>
            </a:pPr>
            <a:r>
              <a:rPr lang="en-US" dirty="0"/>
              <a:t> Open Visual Studio.</a:t>
            </a:r>
          </a:p>
          <a:p>
            <a:pPr>
              <a:lnSpc>
                <a:spcPct val="100000"/>
              </a:lnSpc>
              <a:buFont typeface="Wingdings" panose="05000000000000000000" pitchFamily="2" charset="2"/>
              <a:buChar char="Ø"/>
            </a:pPr>
            <a:r>
              <a:rPr lang="en-US" dirty="0"/>
              <a:t> Select Create a new project.</a:t>
            </a:r>
          </a:p>
          <a:p>
            <a:pPr>
              <a:lnSpc>
                <a:spcPct val="100000"/>
              </a:lnSpc>
              <a:buFont typeface="Wingdings" panose="05000000000000000000" pitchFamily="2" charset="2"/>
              <a:buChar char="Ø"/>
            </a:pPr>
            <a:r>
              <a:rPr lang="en-US" dirty="0"/>
              <a:t> Select Window form App option.</a:t>
            </a:r>
          </a:p>
          <a:p>
            <a:pPr>
              <a:lnSpc>
                <a:spcPct val="100000"/>
              </a:lnSpc>
              <a:buFont typeface="Wingdings" panose="05000000000000000000" pitchFamily="2" charset="2"/>
              <a:buChar char="Ø"/>
            </a:pPr>
            <a:r>
              <a:rPr lang="en-US" dirty="0"/>
              <a:t> Set project name i.e. </a:t>
            </a:r>
            <a:r>
              <a:rPr lang="en-US" dirty="0" err="1" smtClean="0"/>
              <a:t>ListItem</a:t>
            </a:r>
            <a:r>
              <a:rPr lang="en-US" dirty="0" err="1"/>
              <a:t>_</a:t>
            </a:r>
            <a:r>
              <a:rPr lang="en-US" dirty="0" err="1" smtClean="0"/>
              <a:t>store</a:t>
            </a:r>
            <a:r>
              <a:rPr lang="en-US" dirty="0" smtClean="0"/>
              <a:t> </a:t>
            </a:r>
            <a:r>
              <a:rPr lang="en-US" dirty="0"/>
              <a:t>and location and than press ok button to create a project</a:t>
            </a:r>
            <a:r>
              <a:rPr lang="en-US" dirty="0" smtClean="0"/>
              <a:t>.</a:t>
            </a:r>
          </a:p>
          <a:p>
            <a:pPr marL="0" indent="0">
              <a:lnSpc>
                <a:spcPct val="100000"/>
              </a:lnSpc>
              <a:buNone/>
            </a:pPr>
            <a:r>
              <a:rPr lang="en-US" sz="3300" b="1" dirty="0" smtClean="0"/>
              <a:t>  Design</a:t>
            </a:r>
            <a:endParaRPr lang="en-US" sz="3300" b="1" dirty="0"/>
          </a:p>
          <a:p>
            <a:pPr>
              <a:lnSpc>
                <a:spcPct val="100000"/>
              </a:lnSpc>
              <a:buFont typeface="Wingdings" panose="05000000000000000000" pitchFamily="2" charset="2"/>
              <a:buChar char="Ø"/>
            </a:pPr>
            <a:r>
              <a:rPr lang="en-US" dirty="0"/>
              <a:t>After creating a project open toolbox:</a:t>
            </a:r>
          </a:p>
          <a:p>
            <a:pPr>
              <a:lnSpc>
                <a:spcPct val="100000"/>
              </a:lnSpc>
              <a:buFont typeface="Wingdings" panose="05000000000000000000" pitchFamily="2" charset="2"/>
              <a:buChar char="Ø"/>
            </a:pPr>
            <a:r>
              <a:rPr lang="en-US" dirty="0"/>
              <a:t>Select Label for Application name:</a:t>
            </a:r>
          </a:p>
          <a:p>
            <a:pPr marL="0" indent="0">
              <a:lnSpc>
                <a:spcPct val="100000"/>
              </a:lnSpc>
              <a:buNone/>
            </a:pPr>
            <a:r>
              <a:rPr lang="en-US" dirty="0"/>
              <a:t> </a:t>
            </a:r>
            <a:r>
              <a:rPr lang="en-US" b="1" dirty="0"/>
              <a:t>In Properties:</a:t>
            </a:r>
          </a:p>
          <a:p>
            <a:pPr marL="0" indent="0">
              <a:lnSpc>
                <a:spcPct val="100000"/>
              </a:lnSpc>
              <a:buNone/>
            </a:pPr>
            <a:r>
              <a:rPr lang="en-US" dirty="0"/>
              <a:t>    </a:t>
            </a:r>
            <a:r>
              <a:rPr lang="en-US" b="1" dirty="0"/>
              <a:t>Text: </a:t>
            </a:r>
            <a:r>
              <a:rPr lang="en-US" dirty="0" smtClean="0"/>
              <a:t>Fruit</a:t>
            </a:r>
            <a:r>
              <a:rPr lang="en-US" b="1" dirty="0" smtClean="0"/>
              <a:t> </a:t>
            </a:r>
            <a:r>
              <a:rPr lang="en-US" dirty="0" smtClean="0"/>
              <a:t>List </a:t>
            </a:r>
            <a:endParaRPr lang="en-US" dirty="0"/>
          </a:p>
          <a:p>
            <a:pPr marL="0" indent="0">
              <a:lnSpc>
                <a:spcPct val="100000"/>
              </a:lnSpc>
              <a:buNone/>
            </a:pPr>
            <a:r>
              <a:rPr lang="en-US" dirty="0"/>
              <a:t>     </a:t>
            </a:r>
            <a:r>
              <a:rPr lang="en-US" b="1" dirty="0"/>
              <a:t>Font:  </a:t>
            </a:r>
            <a:r>
              <a:rPr lang="en-US" dirty="0"/>
              <a:t>Change font size to 36 </a:t>
            </a:r>
          </a:p>
        </p:txBody>
      </p:sp>
    </p:spTree>
    <p:extLst>
      <p:ext uri="{BB962C8B-B14F-4D97-AF65-F5344CB8AC3E}">
        <p14:creationId xmlns:p14="http://schemas.microsoft.com/office/powerpoint/2010/main" val="31450739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Continue…</a:t>
            </a:r>
            <a:endParaRPr lang="en-US" b="1" dirty="0"/>
          </a:p>
        </p:txBody>
      </p:sp>
      <p:sp>
        <p:nvSpPr>
          <p:cNvPr id="3" name="Content Placeholder 2"/>
          <p:cNvSpPr>
            <a:spLocks noGrp="1"/>
          </p:cNvSpPr>
          <p:nvPr>
            <p:ph idx="1"/>
          </p:nvPr>
        </p:nvSpPr>
        <p:spPr>
          <a:xfrm>
            <a:off x="1097280" y="1845734"/>
            <a:ext cx="10058400" cy="4023360"/>
          </a:xfrm>
        </p:spPr>
        <p:txBody>
          <a:bodyPr>
            <a:normAutofit lnSpcReduction="10000"/>
          </a:bodyPr>
          <a:lstStyle/>
          <a:p>
            <a:pPr marL="0" indent="0">
              <a:lnSpc>
                <a:spcPct val="100000"/>
              </a:lnSpc>
              <a:buNone/>
            </a:pPr>
            <a:r>
              <a:rPr lang="en-US" b="1" dirty="0" smtClean="0"/>
              <a:t>   </a:t>
            </a:r>
            <a:r>
              <a:rPr lang="en-US" sz="2400" b="1" dirty="0" smtClean="0"/>
              <a:t>Setting Up the Form:</a:t>
            </a:r>
          </a:p>
          <a:p>
            <a:pPr>
              <a:lnSpc>
                <a:spcPct val="100000"/>
              </a:lnSpc>
              <a:buFont typeface="Wingdings" panose="05000000000000000000" pitchFamily="2" charset="2"/>
              <a:buChar char="Ø"/>
            </a:pPr>
            <a:r>
              <a:rPr lang="en-US" dirty="0" smtClean="0"/>
              <a:t>Click on form and go to form Properties window.</a:t>
            </a:r>
          </a:p>
          <a:p>
            <a:pPr marL="0" indent="0">
              <a:lnSpc>
                <a:spcPct val="100000"/>
              </a:lnSpc>
              <a:buNone/>
            </a:pPr>
            <a:r>
              <a:rPr lang="en-US" b="1" dirty="0" smtClean="0"/>
              <a:t>  In Properties:</a:t>
            </a:r>
          </a:p>
          <a:p>
            <a:pPr>
              <a:lnSpc>
                <a:spcPct val="100000"/>
              </a:lnSpc>
              <a:buFont typeface="Wingdings" panose="05000000000000000000" pitchFamily="2" charset="2"/>
              <a:buChar char="Ø"/>
            </a:pPr>
            <a:r>
              <a:rPr lang="en-US" b="1" dirty="0" smtClean="0"/>
              <a:t>Start Position:</a:t>
            </a:r>
            <a:r>
              <a:rPr lang="en-US" dirty="0" smtClean="0"/>
              <a:t> Center Screen         </a:t>
            </a:r>
            <a:r>
              <a:rPr lang="en-US" sz="1800" dirty="0" smtClean="0"/>
              <a:t>(to show form on Center of the Screen while running the app)</a:t>
            </a:r>
            <a:endParaRPr lang="en-US" dirty="0" smtClean="0"/>
          </a:p>
          <a:p>
            <a:pPr>
              <a:lnSpc>
                <a:spcPct val="100000"/>
              </a:lnSpc>
              <a:buFont typeface="Wingdings" panose="05000000000000000000" pitchFamily="2" charset="2"/>
              <a:buChar char="Ø"/>
            </a:pPr>
            <a:r>
              <a:rPr lang="en-US" b="1" dirty="0"/>
              <a:t>Text: </a:t>
            </a:r>
            <a:r>
              <a:rPr lang="en-US" dirty="0"/>
              <a:t>List </a:t>
            </a:r>
            <a:r>
              <a:rPr lang="en-US" dirty="0" smtClean="0"/>
              <a:t>Items</a:t>
            </a:r>
          </a:p>
          <a:p>
            <a:pPr marL="0" indent="0">
              <a:buNone/>
            </a:pPr>
            <a:r>
              <a:rPr lang="en-US" dirty="0" smtClean="0"/>
              <a:t>   Now </a:t>
            </a:r>
            <a:r>
              <a:rPr lang="en-US" dirty="0"/>
              <a:t>Select </a:t>
            </a:r>
            <a:r>
              <a:rPr lang="en-US" dirty="0" err="1"/>
              <a:t>Listbox</a:t>
            </a:r>
            <a:r>
              <a:rPr lang="en-US" dirty="0"/>
              <a:t> from Toolbar to show </a:t>
            </a:r>
            <a:r>
              <a:rPr lang="en-US" dirty="0" smtClean="0"/>
              <a:t>list and drag it into form.</a:t>
            </a:r>
            <a:endParaRPr lang="en-US" dirty="0"/>
          </a:p>
          <a:p>
            <a:pPr marL="0" indent="0">
              <a:buNone/>
            </a:pPr>
            <a:r>
              <a:rPr lang="en-US" dirty="0"/>
              <a:t>    </a:t>
            </a:r>
            <a:r>
              <a:rPr lang="en-US" b="1" dirty="0"/>
              <a:t>In properties:</a:t>
            </a:r>
          </a:p>
          <a:p>
            <a:pPr marL="0" indent="0">
              <a:lnSpc>
                <a:spcPct val="100000"/>
              </a:lnSpc>
              <a:buNone/>
            </a:pPr>
            <a:r>
              <a:rPr lang="en-US" dirty="0"/>
              <a:t>     </a:t>
            </a:r>
            <a:r>
              <a:rPr lang="en-US" b="1" dirty="0" smtClean="0"/>
              <a:t>Items: </a:t>
            </a:r>
            <a:r>
              <a:rPr lang="en-US" dirty="0"/>
              <a:t>C</a:t>
            </a:r>
            <a:r>
              <a:rPr lang="en-US" dirty="0" smtClean="0"/>
              <a:t>lick on collection to add item per line</a:t>
            </a:r>
            <a:endParaRPr lang="en-US" dirty="0"/>
          </a:p>
          <a:p>
            <a:pPr marL="0" indent="0">
              <a:lnSpc>
                <a:spcPct val="100000"/>
              </a:lnSpc>
              <a:buNone/>
            </a:pPr>
            <a:r>
              <a:rPr lang="en-US" dirty="0"/>
              <a:t>     </a:t>
            </a:r>
            <a:r>
              <a:rPr lang="en-US" b="1" dirty="0" smtClean="0"/>
              <a:t>Name: </a:t>
            </a:r>
            <a:r>
              <a:rPr lang="en-US" dirty="0" err="1" smtClean="0"/>
              <a:t>FruitList</a:t>
            </a:r>
            <a:r>
              <a:rPr lang="en-US" dirty="0" smtClean="0"/>
              <a:t> </a:t>
            </a:r>
            <a:endParaRPr lang="en-US" dirty="0"/>
          </a:p>
          <a:p>
            <a:pPr>
              <a:lnSpc>
                <a:spcPct val="100000"/>
              </a:lnSpc>
              <a:buFont typeface="Wingdings" panose="05000000000000000000" pitchFamily="2" charset="2"/>
              <a:buChar char="Ø"/>
            </a:pPr>
            <a:endParaRPr lang="en-US" dirty="0"/>
          </a:p>
        </p:txBody>
      </p:sp>
      <p:pic>
        <p:nvPicPr>
          <p:cNvPr id="4" name="Picture 3"/>
          <p:cNvPicPr>
            <a:picLocks noChangeAspect="1"/>
          </p:cNvPicPr>
          <p:nvPr/>
        </p:nvPicPr>
        <p:blipFill>
          <a:blip r:embed="rId2"/>
          <a:stretch>
            <a:fillRect/>
          </a:stretch>
        </p:blipFill>
        <p:spPr>
          <a:xfrm>
            <a:off x="8913264" y="4150592"/>
            <a:ext cx="2812519" cy="2112775"/>
          </a:xfrm>
          <a:prstGeom prst="rect">
            <a:avLst/>
          </a:prstGeom>
        </p:spPr>
      </p:pic>
      <p:cxnSp>
        <p:nvCxnSpPr>
          <p:cNvPr id="6" name="Straight Arrow Connector 5"/>
          <p:cNvCxnSpPr/>
          <p:nvPr/>
        </p:nvCxnSpPr>
        <p:spPr>
          <a:xfrm flipV="1">
            <a:off x="6126480" y="5076202"/>
            <a:ext cx="2624413" cy="130777"/>
          </a:xfrm>
          <a:prstGeom prst="straightConnector1">
            <a:avLst/>
          </a:prstGeom>
          <a:ln>
            <a:solidFill>
              <a:srgbClr val="00B0F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24932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Continue…</a:t>
            </a:r>
            <a:endParaRPr lang="en-US" dirty="0"/>
          </a:p>
        </p:txBody>
      </p:sp>
      <p:sp>
        <p:nvSpPr>
          <p:cNvPr id="3" name="Content Placeholder 2"/>
          <p:cNvSpPr>
            <a:spLocks noGrp="1"/>
          </p:cNvSpPr>
          <p:nvPr>
            <p:ph idx="1"/>
          </p:nvPr>
        </p:nvSpPr>
        <p:spPr>
          <a:xfrm>
            <a:off x="1097280" y="1845733"/>
            <a:ext cx="10058400" cy="4589249"/>
          </a:xfrm>
        </p:spPr>
        <p:txBody>
          <a:bodyPr>
            <a:normAutofit/>
          </a:bodyPr>
          <a:lstStyle/>
          <a:p>
            <a:pPr>
              <a:lnSpc>
                <a:spcPct val="150000"/>
              </a:lnSpc>
            </a:pPr>
            <a:r>
              <a:rPr lang="en-US" b="1" dirty="0" smtClean="0"/>
              <a:t>Selection Mode: </a:t>
            </a:r>
            <a:r>
              <a:rPr lang="en-US" dirty="0" smtClean="0"/>
              <a:t>Multi Simple  (Select more than one item by pressing Ctrl button).</a:t>
            </a:r>
          </a:p>
          <a:p>
            <a:pPr>
              <a:lnSpc>
                <a:spcPct val="150000"/>
              </a:lnSpc>
            </a:pPr>
            <a:r>
              <a:rPr lang="en-US" dirty="0" smtClean="0"/>
              <a:t>Now We have to add Items in list box dynamically so we need one label, one text box and a button.</a:t>
            </a:r>
          </a:p>
          <a:p>
            <a:pPr>
              <a:lnSpc>
                <a:spcPct val="150000"/>
              </a:lnSpc>
            </a:pPr>
            <a:r>
              <a:rPr lang="en-US" dirty="0" smtClean="0"/>
              <a:t>Go to tool box Select a Label.</a:t>
            </a:r>
          </a:p>
          <a:p>
            <a:pPr>
              <a:lnSpc>
                <a:spcPct val="150000"/>
              </a:lnSpc>
            </a:pPr>
            <a:r>
              <a:rPr lang="en-US" b="1" dirty="0" smtClean="0"/>
              <a:t>In Properties:</a:t>
            </a:r>
          </a:p>
          <a:p>
            <a:pPr>
              <a:lnSpc>
                <a:spcPct val="150000"/>
              </a:lnSpc>
            </a:pPr>
            <a:r>
              <a:rPr lang="en-US" b="1" dirty="0" smtClean="0"/>
              <a:t>Text: </a:t>
            </a:r>
            <a:r>
              <a:rPr lang="en-US" dirty="0" smtClean="0"/>
              <a:t>Add Items</a:t>
            </a:r>
          </a:p>
          <a:p>
            <a:pPr>
              <a:lnSpc>
                <a:spcPct val="150000"/>
              </a:lnSpc>
            </a:pPr>
            <a:r>
              <a:rPr lang="en-US" b="1" dirty="0" smtClean="0"/>
              <a:t>Font: </a:t>
            </a:r>
            <a:r>
              <a:rPr lang="en-US" dirty="0" smtClean="0"/>
              <a:t>16px, Bold</a:t>
            </a:r>
          </a:p>
          <a:p>
            <a:pPr>
              <a:lnSpc>
                <a:spcPct val="150000"/>
              </a:lnSpc>
            </a:pPr>
            <a:endParaRPr lang="en-US" dirty="0"/>
          </a:p>
        </p:txBody>
      </p:sp>
    </p:spTree>
    <p:extLst>
      <p:ext uri="{BB962C8B-B14F-4D97-AF65-F5344CB8AC3E}">
        <p14:creationId xmlns:p14="http://schemas.microsoft.com/office/powerpoint/2010/main" val="25506765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Continue…</a:t>
            </a:r>
            <a:endParaRPr lang="en-US" dirty="0"/>
          </a:p>
        </p:txBody>
      </p:sp>
      <p:sp>
        <p:nvSpPr>
          <p:cNvPr id="3" name="Content Placeholder 2"/>
          <p:cNvSpPr>
            <a:spLocks noGrp="1"/>
          </p:cNvSpPr>
          <p:nvPr>
            <p:ph idx="1"/>
          </p:nvPr>
        </p:nvSpPr>
        <p:spPr>
          <a:xfrm>
            <a:off x="1097280" y="1845733"/>
            <a:ext cx="10058400" cy="4589249"/>
          </a:xfrm>
        </p:spPr>
        <p:txBody>
          <a:bodyPr>
            <a:normAutofit/>
          </a:bodyPr>
          <a:lstStyle/>
          <a:p>
            <a:pPr>
              <a:lnSpc>
                <a:spcPct val="150000"/>
              </a:lnSpc>
            </a:pPr>
            <a:r>
              <a:rPr lang="en-US" dirty="0" smtClean="0"/>
              <a:t>Again Go to tool box Select a Textbox.</a:t>
            </a:r>
          </a:p>
          <a:p>
            <a:pPr>
              <a:lnSpc>
                <a:spcPct val="150000"/>
              </a:lnSpc>
            </a:pPr>
            <a:r>
              <a:rPr lang="en-US" b="1" dirty="0" smtClean="0"/>
              <a:t>In Properties:</a:t>
            </a:r>
          </a:p>
          <a:p>
            <a:pPr>
              <a:lnSpc>
                <a:spcPct val="150000"/>
              </a:lnSpc>
            </a:pPr>
            <a:r>
              <a:rPr lang="en-US" b="1" dirty="0"/>
              <a:t>Name : </a:t>
            </a:r>
            <a:r>
              <a:rPr lang="en-US" dirty="0" err="1"/>
              <a:t>inputItem</a:t>
            </a:r>
            <a:endParaRPr lang="en-US" dirty="0" smtClean="0"/>
          </a:p>
          <a:p>
            <a:pPr>
              <a:lnSpc>
                <a:spcPct val="150000"/>
              </a:lnSpc>
            </a:pPr>
            <a:r>
              <a:rPr lang="en-US" b="1" dirty="0" smtClean="0"/>
              <a:t>Font: </a:t>
            </a:r>
            <a:r>
              <a:rPr lang="en-US" dirty="0" smtClean="0"/>
              <a:t>14px, Bold</a:t>
            </a:r>
          </a:p>
          <a:p>
            <a:pPr>
              <a:lnSpc>
                <a:spcPct val="150000"/>
              </a:lnSpc>
            </a:pPr>
            <a:endParaRPr lang="en-US" dirty="0"/>
          </a:p>
        </p:txBody>
      </p:sp>
      <p:pic>
        <p:nvPicPr>
          <p:cNvPr id="4" name="Picture 3"/>
          <p:cNvPicPr>
            <a:picLocks noChangeAspect="1"/>
          </p:cNvPicPr>
          <p:nvPr/>
        </p:nvPicPr>
        <p:blipFill>
          <a:blip r:embed="rId2"/>
          <a:stretch>
            <a:fillRect/>
          </a:stretch>
        </p:blipFill>
        <p:spPr>
          <a:xfrm>
            <a:off x="1097280" y="4582524"/>
            <a:ext cx="9377518" cy="1141103"/>
          </a:xfrm>
          <a:prstGeom prst="rect">
            <a:avLst/>
          </a:prstGeom>
        </p:spPr>
      </p:pic>
    </p:spTree>
    <p:extLst>
      <p:ext uri="{BB962C8B-B14F-4D97-AF65-F5344CB8AC3E}">
        <p14:creationId xmlns:p14="http://schemas.microsoft.com/office/powerpoint/2010/main" val="35653775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Continue…</a:t>
            </a:r>
            <a:endParaRPr lang="en-US" dirty="0"/>
          </a:p>
        </p:txBody>
      </p:sp>
      <p:sp>
        <p:nvSpPr>
          <p:cNvPr id="3" name="Content Placeholder 2"/>
          <p:cNvSpPr>
            <a:spLocks noGrp="1"/>
          </p:cNvSpPr>
          <p:nvPr>
            <p:ph idx="1"/>
          </p:nvPr>
        </p:nvSpPr>
        <p:spPr>
          <a:xfrm>
            <a:off x="1097280" y="1845733"/>
            <a:ext cx="10058400" cy="4589249"/>
          </a:xfrm>
        </p:spPr>
        <p:txBody>
          <a:bodyPr>
            <a:normAutofit fontScale="92500" lnSpcReduction="10000"/>
          </a:bodyPr>
          <a:lstStyle/>
          <a:p>
            <a:pPr>
              <a:lnSpc>
                <a:spcPct val="150000"/>
              </a:lnSpc>
            </a:pPr>
            <a:r>
              <a:rPr lang="en-US" dirty="0" smtClean="0"/>
              <a:t>Again Go to tool box Select a Button.</a:t>
            </a:r>
          </a:p>
          <a:p>
            <a:pPr>
              <a:lnSpc>
                <a:spcPct val="150000"/>
              </a:lnSpc>
            </a:pPr>
            <a:r>
              <a:rPr lang="en-US" b="1" dirty="0" smtClean="0"/>
              <a:t>In Properties:</a:t>
            </a:r>
          </a:p>
          <a:p>
            <a:pPr>
              <a:lnSpc>
                <a:spcPct val="150000"/>
              </a:lnSpc>
            </a:pPr>
            <a:r>
              <a:rPr lang="en-US" b="1" dirty="0" smtClean="0"/>
              <a:t>Text: </a:t>
            </a:r>
            <a:r>
              <a:rPr lang="en-US" dirty="0" smtClean="0"/>
              <a:t>Add</a:t>
            </a:r>
          </a:p>
          <a:p>
            <a:pPr>
              <a:lnSpc>
                <a:spcPct val="150000"/>
              </a:lnSpc>
            </a:pPr>
            <a:r>
              <a:rPr lang="en-US" b="1" dirty="0" smtClean="0"/>
              <a:t>Font: </a:t>
            </a:r>
            <a:r>
              <a:rPr lang="en-US" dirty="0" smtClean="0"/>
              <a:t>14px, Bold</a:t>
            </a:r>
          </a:p>
          <a:p>
            <a:pPr>
              <a:lnSpc>
                <a:spcPct val="150000"/>
              </a:lnSpc>
            </a:pPr>
            <a:r>
              <a:rPr lang="en-US" dirty="0" smtClean="0"/>
              <a:t>Back color :   For Background color</a:t>
            </a:r>
          </a:p>
          <a:p>
            <a:pPr>
              <a:lnSpc>
                <a:spcPct val="150000"/>
              </a:lnSpc>
            </a:pPr>
            <a:r>
              <a:rPr lang="en-US" dirty="0" smtClean="0"/>
              <a:t>Fore color : for Text color</a:t>
            </a:r>
          </a:p>
          <a:p>
            <a:pPr>
              <a:lnSpc>
                <a:spcPct val="150000"/>
              </a:lnSpc>
            </a:pPr>
            <a:r>
              <a:rPr lang="en-US" dirty="0" smtClean="0"/>
              <a:t>Now the idea is simple the user write item in textbox we just need add item in text box  after click on add Button.</a:t>
            </a:r>
          </a:p>
          <a:p>
            <a:pPr>
              <a:lnSpc>
                <a:spcPct val="150000"/>
              </a:lnSpc>
            </a:pPr>
            <a:endParaRPr lang="en-US" dirty="0"/>
          </a:p>
        </p:txBody>
      </p:sp>
    </p:spTree>
    <p:extLst>
      <p:ext uri="{BB962C8B-B14F-4D97-AF65-F5344CB8AC3E}">
        <p14:creationId xmlns:p14="http://schemas.microsoft.com/office/powerpoint/2010/main" val="10926941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Continue…</a:t>
            </a:r>
            <a:endParaRPr lang="en-US" dirty="0"/>
          </a:p>
        </p:txBody>
      </p:sp>
      <p:sp>
        <p:nvSpPr>
          <p:cNvPr id="3" name="Content Placeholder 2"/>
          <p:cNvSpPr>
            <a:spLocks noGrp="1"/>
          </p:cNvSpPr>
          <p:nvPr>
            <p:ph idx="1"/>
          </p:nvPr>
        </p:nvSpPr>
        <p:spPr>
          <a:xfrm>
            <a:off x="1097280" y="1845733"/>
            <a:ext cx="10058400" cy="4589249"/>
          </a:xfrm>
        </p:spPr>
        <p:txBody>
          <a:bodyPr>
            <a:normAutofit/>
          </a:bodyPr>
          <a:lstStyle/>
          <a:p>
            <a:pPr>
              <a:lnSpc>
                <a:spcPct val="150000"/>
              </a:lnSpc>
            </a:pPr>
            <a:r>
              <a:rPr lang="en-US" dirty="0" smtClean="0"/>
              <a:t>You can add function or event name and press enter or you can double click on button to go to </a:t>
            </a:r>
            <a:r>
              <a:rPr lang="en-US" dirty="0" err="1"/>
              <a:t>F</a:t>
            </a:r>
            <a:r>
              <a:rPr lang="en-US" dirty="0" err="1" smtClean="0"/>
              <a:t>orm.cs</a:t>
            </a:r>
            <a:r>
              <a:rPr lang="en-US" dirty="0" smtClean="0"/>
              <a:t> backend Programming for button event to add item on list button on button click.</a:t>
            </a:r>
            <a:endParaRPr lang="en-US" dirty="0"/>
          </a:p>
        </p:txBody>
      </p:sp>
      <p:pic>
        <p:nvPicPr>
          <p:cNvPr id="4" name="Picture 3"/>
          <p:cNvPicPr>
            <a:picLocks noChangeAspect="1"/>
          </p:cNvPicPr>
          <p:nvPr/>
        </p:nvPicPr>
        <p:blipFill>
          <a:blip r:embed="rId2"/>
          <a:stretch>
            <a:fillRect/>
          </a:stretch>
        </p:blipFill>
        <p:spPr>
          <a:xfrm>
            <a:off x="2928000" y="3247655"/>
            <a:ext cx="4968671" cy="2362405"/>
          </a:xfrm>
          <a:prstGeom prst="rect">
            <a:avLst/>
          </a:prstGeom>
        </p:spPr>
      </p:pic>
    </p:spTree>
    <p:extLst>
      <p:ext uri="{BB962C8B-B14F-4D97-AF65-F5344CB8AC3E}">
        <p14:creationId xmlns:p14="http://schemas.microsoft.com/office/powerpoint/2010/main" val="1287308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205" y="286603"/>
            <a:ext cx="10557475" cy="978175"/>
          </a:xfrm>
        </p:spPr>
        <p:txBody>
          <a:bodyPr/>
          <a:lstStyle/>
          <a:p>
            <a:r>
              <a:rPr lang="en-US" b="1" dirty="0"/>
              <a:t>Main </a:t>
            </a:r>
            <a:r>
              <a:rPr lang="en-US" b="1" dirty="0" smtClean="0"/>
              <a:t>Components</a:t>
            </a:r>
            <a:endParaRPr lang="en-US" b="1" dirty="0"/>
          </a:p>
        </p:txBody>
      </p:sp>
      <p:sp>
        <p:nvSpPr>
          <p:cNvPr id="3" name="Content Placeholder 2"/>
          <p:cNvSpPr>
            <a:spLocks noGrp="1"/>
          </p:cNvSpPr>
          <p:nvPr>
            <p:ph idx="1"/>
          </p:nvPr>
        </p:nvSpPr>
        <p:spPr>
          <a:xfrm>
            <a:off x="598206" y="1837346"/>
            <a:ext cx="10494236" cy="4375446"/>
          </a:xfrm>
        </p:spPr>
        <p:txBody>
          <a:bodyPr>
            <a:normAutofit/>
          </a:bodyPr>
          <a:lstStyle/>
          <a:p>
            <a:pPr marL="0" indent="0">
              <a:buNone/>
            </a:pPr>
            <a:r>
              <a:rPr lang="en-US" sz="2400" dirty="0" smtClean="0"/>
              <a:t> Support </a:t>
            </a:r>
            <a:r>
              <a:rPr lang="en-US" sz="2400" dirty="0"/>
              <a:t>for Windows Forms in Visual Studio has four important components that you'll interact with as you create an app</a:t>
            </a:r>
            <a:r>
              <a:rPr lang="en-US" sz="2400" dirty="0" smtClean="0"/>
              <a:t>:</a:t>
            </a:r>
          </a:p>
          <a:p>
            <a:pPr marL="0" indent="0">
              <a:lnSpc>
                <a:spcPct val="150000"/>
              </a:lnSpc>
              <a:buNone/>
            </a:pPr>
            <a:r>
              <a:rPr lang="en-US" b="1" dirty="0" smtClean="0"/>
              <a:t> 1. Solution Explorer: </a:t>
            </a:r>
            <a:r>
              <a:rPr lang="en-US" dirty="0" smtClean="0"/>
              <a:t>All </a:t>
            </a:r>
            <a:r>
              <a:rPr lang="en-US" dirty="0"/>
              <a:t>of your project files</a:t>
            </a:r>
            <a:r>
              <a:rPr lang="en-US" dirty="0" smtClean="0"/>
              <a:t>, code, forms, resources</a:t>
            </a:r>
            <a:r>
              <a:rPr lang="en-US" dirty="0"/>
              <a:t>, </a:t>
            </a:r>
            <a:r>
              <a:rPr lang="en-US" dirty="0" smtClean="0"/>
              <a:t>will appear </a:t>
            </a:r>
            <a:r>
              <a:rPr lang="en-US" dirty="0"/>
              <a:t>in this pane</a:t>
            </a:r>
            <a:r>
              <a:rPr lang="en-US" dirty="0" smtClean="0"/>
              <a:t>.</a:t>
            </a:r>
          </a:p>
          <a:p>
            <a:pPr>
              <a:lnSpc>
                <a:spcPct val="150000"/>
              </a:lnSpc>
            </a:pPr>
            <a:r>
              <a:rPr lang="en-US" b="1" dirty="0"/>
              <a:t>2. </a:t>
            </a:r>
            <a:r>
              <a:rPr lang="en-US" b="1" dirty="0" smtClean="0"/>
              <a:t>Properties: </a:t>
            </a:r>
            <a:r>
              <a:rPr lang="en-US" dirty="0" smtClean="0"/>
              <a:t>This </a:t>
            </a:r>
            <a:r>
              <a:rPr lang="en-US" dirty="0"/>
              <a:t>pane shows property </a:t>
            </a:r>
            <a:r>
              <a:rPr lang="en-US" dirty="0" smtClean="0"/>
              <a:t>settings </a:t>
            </a:r>
            <a:r>
              <a:rPr lang="en-US" dirty="0"/>
              <a:t>you can configure based on the item </a:t>
            </a:r>
            <a:r>
              <a:rPr lang="en-US" dirty="0" smtClean="0"/>
              <a:t>selected</a:t>
            </a:r>
            <a:r>
              <a:rPr lang="en-US" dirty="0"/>
              <a:t> </a:t>
            </a:r>
            <a:r>
              <a:rPr lang="en-US" dirty="0" smtClean="0"/>
              <a:t>or </a:t>
            </a:r>
          </a:p>
          <a:p>
            <a:pPr>
              <a:lnSpc>
                <a:spcPct val="150000"/>
              </a:lnSpc>
            </a:pPr>
            <a:r>
              <a:rPr lang="en-US" dirty="0"/>
              <a:t> </a:t>
            </a:r>
            <a:r>
              <a:rPr lang="en-US" dirty="0" smtClean="0"/>
              <a:t>   you can  Customize your tool or component. </a:t>
            </a:r>
          </a:p>
          <a:p>
            <a:pPr>
              <a:lnSpc>
                <a:spcPct val="150000"/>
              </a:lnSpc>
            </a:pPr>
            <a:r>
              <a:rPr lang="en-US" dirty="0" smtClean="0"/>
              <a:t>For </a:t>
            </a:r>
            <a:r>
              <a:rPr lang="en-US" dirty="0"/>
              <a:t>example, if you select an item from Solution </a:t>
            </a:r>
            <a:r>
              <a:rPr lang="en-US" dirty="0" smtClean="0"/>
              <a:t>Explorer, you'll </a:t>
            </a:r>
            <a:r>
              <a:rPr lang="en-US" dirty="0"/>
              <a:t>see property settings related to the </a:t>
            </a:r>
            <a:r>
              <a:rPr lang="en-US" dirty="0" smtClean="0"/>
              <a:t>file. If </a:t>
            </a:r>
            <a:r>
              <a:rPr lang="en-US" dirty="0"/>
              <a:t>you select an object in </a:t>
            </a:r>
            <a:r>
              <a:rPr lang="en-US" dirty="0" smtClean="0"/>
              <a:t>the </a:t>
            </a:r>
            <a:r>
              <a:rPr lang="en-US" dirty="0"/>
              <a:t>Designer, you'll see settings for the control or form</a:t>
            </a:r>
            <a:r>
              <a:rPr lang="en-US" dirty="0" smtClean="0"/>
              <a:t>.</a:t>
            </a:r>
          </a:p>
        </p:txBody>
      </p:sp>
    </p:spTree>
    <p:extLst>
      <p:ext uri="{BB962C8B-B14F-4D97-AF65-F5344CB8AC3E}">
        <p14:creationId xmlns:p14="http://schemas.microsoft.com/office/powerpoint/2010/main" val="40225064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Continue…</a:t>
            </a:r>
            <a:endParaRPr lang="en-US" dirty="0"/>
          </a:p>
        </p:txBody>
      </p:sp>
      <p:sp>
        <p:nvSpPr>
          <p:cNvPr id="3" name="Content Placeholder 2"/>
          <p:cNvSpPr>
            <a:spLocks noGrp="1"/>
          </p:cNvSpPr>
          <p:nvPr>
            <p:ph idx="1"/>
          </p:nvPr>
        </p:nvSpPr>
        <p:spPr>
          <a:xfrm>
            <a:off x="1097280" y="1845733"/>
            <a:ext cx="10058400" cy="4589249"/>
          </a:xfrm>
        </p:spPr>
        <p:txBody>
          <a:bodyPr>
            <a:normAutofit/>
          </a:bodyPr>
          <a:lstStyle/>
          <a:p>
            <a:pPr>
              <a:lnSpc>
                <a:spcPct val="150000"/>
              </a:lnSpc>
            </a:pPr>
            <a:r>
              <a:rPr lang="en-US" sz="2400" b="1" dirty="0" smtClean="0"/>
              <a:t>Backend Programming for Add Item:</a:t>
            </a:r>
            <a:endParaRPr lang="en-US" sz="2400" b="1" dirty="0"/>
          </a:p>
        </p:txBody>
      </p:sp>
      <p:pic>
        <p:nvPicPr>
          <p:cNvPr id="5" name="Picture 4"/>
          <p:cNvPicPr>
            <a:picLocks noChangeAspect="1"/>
          </p:cNvPicPr>
          <p:nvPr/>
        </p:nvPicPr>
        <p:blipFill>
          <a:blip r:embed="rId2"/>
          <a:stretch>
            <a:fillRect/>
          </a:stretch>
        </p:blipFill>
        <p:spPr>
          <a:xfrm>
            <a:off x="1983572" y="3063285"/>
            <a:ext cx="7712108" cy="3055885"/>
          </a:xfrm>
          <a:prstGeom prst="rect">
            <a:avLst/>
          </a:prstGeom>
        </p:spPr>
      </p:pic>
    </p:spTree>
    <p:extLst>
      <p:ext uri="{BB962C8B-B14F-4D97-AF65-F5344CB8AC3E}">
        <p14:creationId xmlns:p14="http://schemas.microsoft.com/office/powerpoint/2010/main" val="25073694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Continue…</a:t>
            </a:r>
            <a:endParaRPr lang="en-US" dirty="0"/>
          </a:p>
        </p:txBody>
      </p:sp>
      <p:sp>
        <p:nvSpPr>
          <p:cNvPr id="3" name="Content Placeholder 2"/>
          <p:cNvSpPr>
            <a:spLocks noGrp="1"/>
          </p:cNvSpPr>
          <p:nvPr>
            <p:ph idx="1"/>
          </p:nvPr>
        </p:nvSpPr>
        <p:spPr>
          <a:xfrm>
            <a:off x="1097280" y="1845734"/>
            <a:ext cx="10058400" cy="4230326"/>
          </a:xfrm>
        </p:spPr>
        <p:txBody>
          <a:bodyPr>
            <a:normAutofit lnSpcReduction="10000"/>
          </a:bodyPr>
          <a:lstStyle/>
          <a:p>
            <a:pPr>
              <a:lnSpc>
                <a:spcPct val="150000"/>
              </a:lnSpc>
            </a:pPr>
            <a:r>
              <a:rPr lang="en-US" dirty="0" smtClean="0"/>
              <a:t>Now we need to add Another button for Count List box Items.</a:t>
            </a:r>
          </a:p>
          <a:p>
            <a:pPr>
              <a:lnSpc>
                <a:spcPct val="150000"/>
              </a:lnSpc>
            </a:pPr>
            <a:r>
              <a:rPr lang="en-US" b="1" dirty="0" smtClean="0"/>
              <a:t>Button</a:t>
            </a:r>
            <a:r>
              <a:rPr lang="en-US" dirty="0" smtClean="0"/>
              <a:t> For Count Items:</a:t>
            </a:r>
          </a:p>
          <a:p>
            <a:pPr>
              <a:lnSpc>
                <a:spcPct val="150000"/>
              </a:lnSpc>
            </a:pPr>
            <a:r>
              <a:rPr lang="en-US" b="1" dirty="0" smtClean="0"/>
              <a:t>In Properties:</a:t>
            </a:r>
          </a:p>
          <a:p>
            <a:pPr>
              <a:lnSpc>
                <a:spcPct val="150000"/>
              </a:lnSpc>
            </a:pPr>
            <a:r>
              <a:rPr lang="en-US" b="1" dirty="0"/>
              <a:t>Text: </a:t>
            </a:r>
            <a:r>
              <a:rPr lang="en-US" dirty="0" smtClean="0"/>
              <a:t>Count items</a:t>
            </a:r>
            <a:endParaRPr lang="en-US" dirty="0"/>
          </a:p>
          <a:p>
            <a:pPr>
              <a:lnSpc>
                <a:spcPct val="150000"/>
              </a:lnSpc>
            </a:pPr>
            <a:r>
              <a:rPr lang="en-US" b="1" dirty="0"/>
              <a:t>Font: </a:t>
            </a:r>
            <a:r>
              <a:rPr lang="en-US" dirty="0"/>
              <a:t>14px, Bold</a:t>
            </a:r>
          </a:p>
          <a:p>
            <a:pPr>
              <a:lnSpc>
                <a:spcPct val="150000"/>
              </a:lnSpc>
            </a:pPr>
            <a:r>
              <a:rPr lang="en-US" dirty="0"/>
              <a:t>Back color :   For Background color</a:t>
            </a:r>
          </a:p>
          <a:p>
            <a:pPr>
              <a:lnSpc>
                <a:spcPct val="150000"/>
              </a:lnSpc>
            </a:pPr>
            <a:r>
              <a:rPr lang="en-US" dirty="0"/>
              <a:t>Fore color : for Text </a:t>
            </a:r>
            <a:r>
              <a:rPr lang="en-US" dirty="0" smtClean="0"/>
              <a:t>color</a:t>
            </a:r>
          </a:p>
          <a:p>
            <a:pPr>
              <a:lnSpc>
                <a:spcPct val="150000"/>
              </a:lnSpc>
            </a:pPr>
            <a:endParaRPr lang="en-US" dirty="0" smtClean="0"/>
          </a:p>
          <a:p>
            <a:pPr>
              <a:lnSpc>
                <a:spcPct val="150000"/>
              </a:lnSpc>
            </a:pPr>
            <a:endParaRPr lang="en-US" dirty="0"/>
          </a:p>
          <a:p>
            <a:pPr>
              <a:lnSpc>
                <a:spcPct val="150000"/>
              </a:lnSpc>
            </a:pPr>
            <a:endParaRPr lang="en-US" dirty="0" smtClean="0"/>
          </a:p>
          <a:p>
            <a:pPr>
              <a:lnSpc>
                <a:spcPct val="150000"/>
              </a:lnSpc>
            </a:pPr>
            <a:endParaRPr lang="en-US" dirty="0"/>
          </a:p>
        </p:txBody>
      </p:sp>
    </p:spTree>
    <p:extLst>
      <p:ext uri="{BB962C8B-B14F-4D97-AF65-F5344CB8AC3E}">
        <p14:creationId xmlns:p14="http://schemas.microsoft.com/office/powerpoint/2010/main" val="37446999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Continue…</a:t>
            </a:r>
            <a:endParaRPr lang="en-US" dirty="0"/>
          </a:p>
        </p:txBody>
      </p:sp>
      <p:sp>
        <p:nvSpPr>
          <p:cNvPr id="3" name="Content Placeholder 2"/>
          <p:cNvSpPr>
            <a:spLocks noGrp="1"/>
          </p:cNvSpPr>
          <p:nvPr>
            <p:ph idx="1"/>
          </p:nvPr>
        </p:nvSpPr>
        <p:spPr>
          <a:xfrm>
            <a:off x="1097280" y="1845733"/>
            <a:ext cx="10058400" cy="4589249"/>
          </a:xfrm>
        </p:spPr>
        <p:txBody>
          <a:bodyPr>
            <a:normAutofit/>
          </a:bodyPr>
          <a:lstStyle/>
          <a:p>
            <a:pPr>
              <a:lnSpc>
                <a:spcPct val="150000"/>
              </a:lnSpc>
            </a:pPr>
            <a:r>
              <a:rPr lang="en-US" dirty="0" smtClean="0"/>
              <a:t>Backend Programming for Count Item:</a:t>
            </a:r>
          </a:p>
          <a:p>
            <a:pPr>
              <a:lnSpc>
                <a:spcPct val="150000"/>
              </a:lnSpc>
            </a:pPr>
            <a:r>
              <a:rPr lang="en-US" dirty="0" smtClean="0"/>
              <a:t>Before we need to apply button click event or a  function name:</a:t>
            </a:r>
          </a:p>
          <a:p>
            <a:pPr>
              <a:lnSpc>
                <a:spcPct val="150000"/>
              </a:lnSpc>
            </a:pPr>
            <a:endParaRPr lang="en-US" dirty="0"/>
          </a:p>
        </p:txBody>
      </p:sp>
      <p:pic>
        <p:nvPicPr>
          <p:cNvPr id="5" name="Picture 4"/>
          <p:cNvPicPr>
            <a:picLocks noChangeAspect="1"/>
          </p:cNvPicPr>
          <p:nvPr/>
        </p:nvPicPr>
        <p:blipFill>
          <a:blip r:embed="rId2"/>
          <a:stretch>
            <a:fillRect/>
          </a:stretch>
        </p:blipFill>
        <p:spPr>
          <a:xfrm>
            <a:off x="1293834" y="3059394"/>
            <a:ext cx="9012394" cy="905855"/>
          </a:xfrm>
          <a:prstGeom prst="rect">
            <a:avLst/>
          </a:prstGeom>
        </p:spPr>
      </p:pic>
      <p:pic>
        <p:nvPicPr>
          <p:cNvPr id="6" name="Picture 5"/>
          <p:cNvPicPr>
            <a:picLocks noChangeAspect="1"/>
          </p:cNvPicPr>
          <p:nvPr/>
        </p:nvPicPr>
        <p:blipFill>
          <a:blip r:embed="rId3"/>
          <a:stretch>
            <a:fillRect/>
          </a:stretch>
        </p:blipFill>
        <p:spPr>
          <a:xfrm>
            <a:off x="1293834" y="4140357"/>
            <a:ext cx="9012394" cy="1747695"/>
          </a:xfrm>
          <a:prstGeom prst="rect">
            <a:avLst/>
          </a:prstGeom>
        </p:spPr>
      </p:pic>
    </p:spTree>
    <p:extLst>
      <p:ext uri="{BB962C8B-B14F-4D97-AF65-F5344CB8AC3E}">
        <p14:creationId xmlns:p14="http://schemas.microsoft.com/office/powerpoint/2010/main" val="42395384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Continue…</a:t>
            </a:r>
            <a:endParaRPr lang="en-US" dirty="0"/>
          </a:p>
        </p:txBody>
      </p:sp>
      <p:sp>
        <p:nvSpPr>
          <p:cNvPr id="3" name="Content Placeholder 2"/>
          <p:cNvSpPr>
            <a:spLocks noGrp="1"/>
          </p:cNvSpPr>
          <p:nvPr>
            <p:ph idx="1"/>
          </p:nvPr>
        </p:nvSpPr>
        <p:spPr>
          <a:xfrm>
            <a:off x="1097280" y="1845734"/>
            <a:ext cx="10058400" cy="4023360"/>
          </a:xfrm>
        </p:spPr>
        <p:txBody>
          <a:bodyPr>
            <a:normAutofit fontScale="92500" lnSpcReduction="10000"/>
          </a:bodyPr>
          <a:lstStyle/>
          <a:p>
            <a:pPr>
              <a:lnSpc>
                <a:spcPct val="150000"/>
              </a:lnSpc>
            </a:pPr>
            <a:r>
              <a:rPr lang="en-US" b="1" dirty="0" smtClean="0"/>
              <a:t>Now We can sort the List box Item in Alphabetic Order we need another button to sort item:</a:t>
            </a:r>
          </a:p>
          <a:p>
            <a:pPr>
              <a:lnSpc>
                <a:spcPct val="150000"/>
              </a:lnSpc>
            </a:pPr>
            <a:r>
              <a:rPr lang="en-US" b="1" dirty="0"/>
              <a:t>Button</a:t>
            </a:r>
            <a:r>
              <a:rPr lang="en-US" dirty="0"/>
              <a:t> For </a:t>
            </a:r>
            <a:r>
              <a:rPr lang="en-US" dirty="0" smtClean="0"/>
              <a:t>Sort </a:t>
            </a:r>
            <a:r>
              <a:rPr lang="en-US" dirty="0"/>
              <a:t>Items:</a:t>
            </a:r>
          </a:p>
          <a:p>
            <a:pPr>
              <a:lnSpc>
                <a:spcPct val="150000"/>
              </a:lnSpc>
            </a:pPr>
            <a:r>
              <a:rPr lang="en-US" b="1" dirty="0"/>
              <a:t>In Properties:</a:t>
            </a:r>
          </a:p>
          <a:p>
            <a:pPr>
              <a:lnSpc>
                <a:spcPct val="150000"/>
              </a:lnSpc>
            </a:pPr>
            <a:r>
              <a:rPr lang="en-US" b="1" dirty="0"/>
              <a:t>Text: </a:t>
            </a:r>
            <a:r>
              <a:rPr lang="en-US" dirty="0" smtClean="0"/>
              <a:t>Sort items</a:t>
            </a:r>
            <a:endParaRPr lang="en-US" dirty="0"/>
          </a:p>
          <a:p>
            <a:pPr>
              <a:lnSpc>
                <a:spcPct val="150000"/>
              </a:lnSpc>
            </a:pPr>
            <a:r>
              <a:rPr lang="en-US" b="1" dirty="0"/>
              <a:t>Font: </a:t>
            </a:r>
            <a:r>
              <a:rPr lang="en-US" dirty="0"/>
              <a:t>14px, Bold</a:t>
            </a:r>
          </a:p>
          <a:p>
            <a:pPr>
              <a:lnSpc>
                <a:spcPct val="150000"/>
              </a:lnSpc>
            </a:pPr>
            <a:r>
              <a:rPr lang="en-US" dirty="0"/>
              <a:t>Back color :   For Background color</a:t>
            </a:r>
          </a:p>
          <a:p>
            <a:pPr>
              <a:lnSpc>
                <a:spcPct val="150000"/>
              </a:lnSpc>
            </a:pPr>
            <a:r>
              <a:rPr lang="en-US" dirty="0"/>
              <a:t>Fore color : for Text color</a:t>
            </a:r>
          </a:p>
          <a:p>
            <a:pPr>
              <a:lnSpc>
                <a:spcPct val="150000"/>
              </a:lnSpc>
            </a:pPr>
            <a:endParaRPr lang="en-US" b="1" dirty="0"/>
          </a:p>
        </p:txBody>
      </p:sp>
    </p:spTree>
    <p:extLst>
      <p:ext uri="{BB962C8B-B14F-4D97-AF65-F5344CB8AC3E}">
        <p14:creationId xmlns:p14="http://schemas.microsoft.com/office/powerpoint/2010/main" val="42264964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Continue…</a:t>
            </a:r>
            <a:endParaRPr lang="en-US" dirty="0"/>
          </a:p>
        </p:txBody>
      </p:sp>
      <p:sp>
        <p:nvSpPr>
          <p:cNvPr id="3" name="Content Placeholder 2"/>
          <p:cNvSpPr>
            <a:spLocks noGrp="1"/>
          </p:cNvSpPr>
          <p:nvPr>
            <p:ph idx="1"/>
          </p:nvPr>
        </p:nvSpPr>
        <p:spPr>
          <a:xfrm>
            <a:off x="1097280" y="1845734"/>
            <a:ext cx="10058400" cy="4461062"/>
          </a:xfrm>
        </p:spPr>
        <p:txBody>
          <a:bodyPr>
            <a:normAutofit/>
          </a:bodyPr>
          <a:lstStyle/>
          <a:p>
            <a:pPr marL="0" indent="0">
              <a:lnSpc>
                <a:spcPct val="150000"/>
              </a:lnSpc>
              <a:buNone/>
            </a:pPr>
            <a:r>
              <a:rPr lang="en-US" b="1" dirty="0" smtClean="0"/>
              <a:t> Backend Programming for Sort Items function:</a:t>
            </a:r>
          </a:p>
          <a:p>
            <a:pPr marL="0" indent="0">
              <a:lnSpc>
                <a:spcPct val="150000"/>
              </a:lnSpc>
              <a:buNone/>
            </a:pPr>
            <a:endParaRPr lang="en-US" b="1" dirty="0"/>
          </a:p>
        </p:txBody>
      </p:sp>
      <p:pic>
        <p:nvPicPr>
          <p:cNvPr id="5" name="Picture 4"/>
          <p:cNvPicPr>
            <a:picLocks noChangeAspect="1"/>
          </p:cNvPicPr>
          <p:nvPr/>
        </p:nvPicPr>
        <p:blipFill>
          <a:blip r:embed="rId2"/>
          <a:stretch>
            <a:fillRect/>
          </a:stretch>
        </p:blipFill>
        <p:spPr>
          <a:xfrm>
            <a:off x="1097280" y="2432351"/>
            <a:ext cx="7895004" cy="1425063"/>
          </a:xfrm>
          <a:prstGeom prst="rect">
            <a:avLst/>
          </a:prstGeom>
        </p:spPr>
      </p:pic>
      <p:pic>
        <p:nvPicPr>
          <p:cNvPr id="6" name="Picture 5"/>
          <p:cNvPicPr>
            <a:picLocks noChangeAspect="1"/>
          </p:cNvPicPr>
          <p:nvPr/>
        </p:nvPicPr>
        <p:blipFill>
          <a:blip r:embed="rId3"/>
          <a:stretch>
            <a:fillRect/>
          </a:stretch>
        </p:blipFill>
        <p:spPr>
          <a:xfrm>
            <a:off x="1097280" y="4239360"/>
            <a:ext cx="7895004" cy="1524132"/>
          </a:xfrm>
          <a:prstGeom prst="rect">
            <a:avLst/>
          </a:prstGeom>
        </p:spPr>
      </p:pic>
    </p:spTree>
    <p:extLst>
      <p:ext uri="{BB962C8B-B14F-4D97-AF65-F5344CB8AC3E}">
        <p14:creationId xmlns:p14="http://schemas.microsoft.com/office/powerpoint/2010/main" val="11839104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Continue…</a:t>
            </a:r>
            <a:endParaRPr lang="en-US" dirty="0"/>
          </a:p>
        </p:txBody>
      </p:sp>
      <p:sp>
        <p:nvSpPr>
          <p:cNvPr id="3" name="Content Placeholder 2"/>
          <p:cNvSpPr>
            <a:spLocks noGrp="1"/>
          </p:cNvSpPr>
          <p:nvPr>
            <p:ph idx="1"/>
          </p:nvPr>
        </p:nvSpPr>
        <p:spPr>
          <a:xfrm>
            <a:off x="1097280" y="1845734"/>
            <a:ext cx="10058400" cy="4023360"/>
          </a:xfrm>
        </p:spPr>
        <p:txBody>
          <a:bodyPr>
            <a:normAutofit/>
          </a:bodyPr>
          <a:lstStyle/>
          <a:p>
            <a:pPr>
              <a:lnSpc>
                <a:spcPct val="150000"/>
              </a:lnSpc>
            </a:pPr>
            <a:r>
              <a:rPr lang="en-US" b="1" dirty="0" smtClean="0"/>
              <a:t>Button for Remove Specific Items:</a:t>
            </a:r>
          </a:p>
          <a:p>
            <a:pPr>
              <a:lnSpc>
                <a:spcPct val="150000"/>
              </a:lnSpc>
            </a:pPr>
            <a:r>
              <a:rPr lang="en-US" b="1" dirty="0"/>
              <a:t>In Properties:</a:t>
            </a:r>
          </a:p>
          <a:p>
            <a:pPr>
              <a:lnSpc>
                <a:spcPct val="150000"/>
              </a:lnSpc>
            </a:pPr>
            <a:r>
              <a:rPr lang="en-US" b="1" dirty="0"/>
              <a:t>Text: </a:t>
            </a:r>
            <a:r>
              <a:rPr lang="en-US" dirty="0" smtClean="0"/>
              <a:t>Remove Specific Items </a:t>
            </a:r>
            <a:endParaRPr lang="en-US" dirty="0"/>
          </a:p>
          <a:p>
            <a:pPr>
              <a:lnSpc>
                <a:spcPct val="150000"/>
              </a:lnSpc>
            </a:pPr>
            <a:r>
              <a:rPr lang="en-US" b="1" dirty="0"/>
              <a:t>Font: </a:t>
            </a:r>
            <a:r>
              <a:rPr lang="en-US" dirty="0"/>
              <a:t>14px, Bold</a:t>
            </a:r>
          </a:p>
          <a:p>
            <a:pPr>
              <a:lnSpc>
                <a:spcPct val="150000"/>
              </a:lnSpc>
            </a:pPr>
            <a:r>
              <a:rPr lang="en-US" dirty="0"/>
              <a:t>Back color :   For Background color</a:t>
            </a:r>
          </a:p>
          <a:p>
            <a:pPr>
              <a:lnSpc>
                <a:spcPct val="150000"/>
              </a:lnSpc>
            </a:pPr>
            <a:r>
              <a:rPr lang="en-US" dirty="0"/>
              <a:t>Fore color : for Text color</a:t>
            </a:r>
          </a:p>
          <a:p>
            <a:pPr>
              <a:lnSpc>
                <a:spcPct val="150000"/>
              </a:lnSpc>
            </a:pPr>
            <a:endParaRPr lang="en-US" b="1" dirty="0" smtClean="0"/>
          </a:p>
          <a:p>
            <a:pPr>
              <a:lnSpc>
                <a:spcPct val="150000"/>
              </a:lnSpc>
            </a:pPr>
            <a:endParaRPr lang="en-US" b="1" dirty="0"/>
          </a:p>
        </p:txBody>
      </p:sp>
    </p:spTree>
    <p:extLst>
      <p:ext uri="{BB962C8B-B14F-4D97-AF65-F5344CB8AC3E}">
        <p14:creationId xmlns:p14="http://schemas.microsoft.com/office/powerpoint/2010/main" val="27623559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Continue…</a:t>
            </a:r>
            <a:endParaRPr lang="en-US" dirty="0"/>
          </a:p>
        </p:txBody>
      </p:sp>
      <p:sp>
        <p:nvSpPr>
          <p:cNvPr id="3" name="Content Placeholder 2"/>
          <p:cNvSpPr>
            <a:spLocks noGrp="1"/>
          </p:cNvSpPr>
          <p:nvPr>
            <p:ph idx="1"/>
          </p:nvPr>
        </p:nvSpPr>
        <p:spPr>
          <a:xfrm>
            <a:off x="1097280" y="1845734"/>
            <a:ext cx="10058400" cy="4461062"/>
          </a:xfrm>
        </p:spPr>
        <p:txBody>
          <a:bodyPr>
            <a:normAutofit/>
          </a:bodyPr>
          <a:lstStyle/>
          <a:p>
            <a:pPr marL="0" indent="0">
              <a:lnSpc>
                <a:spcPct val="150000"/>
              </a:lnSpc>
              <a:buNone/>
            </a:pPr>
            <a:r>
              <a:rPr lang="en-US" b="1" dirty="0" smtClean="0"/>
              <a:t> Backend Programming for Removing Specific Item from list box:</a:t>
            </a:r>
          </a:p>
          <a:p>
            <a:pPr marL="0" indent="0">
              <a:lnSpc>
                <a:spcPct val="150000"/>
              </a:lnSpc>
              <a:buNone/>
            </a:pPr>
            <a:endParaRPr lang="en-US" b="1" dirty="0"/>
          </a:p>
        </p:txBody>
      </p:sp>
      <p:pic>
        <p:nvPicPr>
          <p:cNvPr id="4" name="Picture 3"/>
          <p:cNvPicPr>
            <a:picLocks noChangeAspect="1"/>
          </p:cNvPicPr>
          <p:nvPr/>
        </p:nvPicPr>
        <p:blipFill>
          <a:blip r:embed="rId2"/>
          <a:stretch>
            <a:fillRect/>
          </a:stretch>
        </p:blipFill>
        <p:spPr>
          <a:xfrm>
            <a:off x="1097280" y="2405689"/>
            <a:ext cx="8268910" cy="1226926"/>
          </a:xfrm>
          <a:prstGeom prst="rect">
            <a:avLst/>
          </a:prstGeom>
        </p:spPr>
      </p:pic>
      <p:pic>
        <p:nvPicPr>
          <p:cNvPr id="7" name="Picture 6"/>
          <p:cNvPicPr>
            <a:picLocks noChangeAspect="1"/>
          </p:cNvPicPr>
          <p:nvPr/>
        </p:nvPicPr>
        <p:blipFill>
          <a:blip r:embed="rId3"/>
          <a:stretch>
            <a:fillRect/>
          </a:stretch>
        </p:blipFill>
        <p:spPr>
          <a:xfrm>
            <a:off x="1097279" y="3740989"/>
            <a:ext cx="8268911" cy="2499577"/>
          </a:xfrm>
          <a:prstGeom prst="rect">
            <a:avLst/>
          </a:prstGeom>
        </p:spPr>
      </p:pic>
    </p:spTree>
    <p:extLst>
      <p:ext uri="{BB962C8B-B14F-4D97-AF65-F5344CB8AC3E}">
        <p14:creationId xmlns:p14="http://schemas.microsoft.com/office/powerpoint/2010/main" val="15061478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Continue…</a:t>
            </a:r>
            <a:endParaRPr lang="en-US" dirty="0"/>
          </a:p>
        </p:txBody>
      </p:sp>
      <p:sp>
        <p:nvSpPr>
          <p:cNvPr id="3" name="Content Placeholder 2"/>
          <p:cNvSpPr>
            <a:spLocks noGrp="1"/>
          </p:cNvSpPr>
          <p:nvPr>
            <p:ph idx="1"/>
          </p:nvPr>
        </p:nvSpPr>
        <p:spPr>
          <a:xfrm>
            <a:off x="1097280" y="1845734"/>
            <a:ext cx="10058400" cy="4023360"/>
          </a:xfrm>
        </p:spPr>
        <p:txBody>
          <a:bodyPr>
            <a:normAutofit/>
          </a:bodyPr>
          <a:lstStyle/>
          <a:p>
            <a:pPr>
              <a:lnSpc>
                <a:spcPct val="150000"/>
              </a:lnSpc>
            </a:pPr>
            <a:r>
              <a:rPr lang="en-US" b="1" dirty="0" smtClean="0"/>
              <a:t>The last Button we are creating for Clear All List items from </a:t>
            </a:r>
            <a:r>
              <a:rPr lang="en-US" b="1" dirty="0" err="1" smtClean="0"/>
              <a:t>Listbox</a:t>
            </a:r>
            <a:r>
              <a:rPr lang="en-US" b="1" dirty="0" smtClean="0"/>
              <a:t>:</a:t>
            </a:r>
          </a:p>
          <a:p>
            <a:pPr>
              <a:lnSpc>
                <a:spcPct val="150000"/>
              </a:lnSpc>
            </a:pPr>
            <a:r>
              <a:rPr lang="en-US" b="1" dirty="0"/>
              <a:t>In Properties:</a:t>
            </a:r>
          </a:p>
          <a:p>
            <a:pPr>
              <a:lnSpc>
                <a:spcPct val="150000"/>
              </a:lnSpc>
            </a:pPr>
            <a:r>
              <a:rPr lang="en-US" b="1" dirty="0"/>
              <a:t>Text: </a:t>
            </a:r>
            <a:r>
              <a:rPr lang="en-US" dirty="0" smtClean="0"/>
              <a:t>Clear List</a:t>
            </a:r>
            <a:endParaRPr lang="en-US" dirty="0"/>
          </a:p>
          <a:p>
            <a:pPr>
              <a:lnSpc>
                <a:spcPct val="150000"/>
              </a:lnSpc>
            </a:pPr>
            <a:r>
              <a:rPr lang="en-US" b="1" dirty="0"/>
              <a:t>Font: </a:t>
            </a:r>
            <a:r>
              <a:rPr lang="en-US" dirty="0"/>
              <a:t>14px, Bold</a:t>
            </a:r>
          </a:p>
          <a:p>
            <a:pPr>
              <a:lnSpc>
                <a:spcPct val="150000"/>
              </a:lnSpc>
            </a:pPr>
            <a:r>
              <a:rPr lang="en-US" dirty="0"/>
              <a:t>Back color :   For Background color</a:t>
            </a:r>
          </a:p>
          <a:p>
            <a:pPr>
              <a:lnSpc>
                <a:spcPct val="150000"/>
              </a:lnSpc>
            </a:pPr>
            <a:r>
              <a:rPr lang="en-US" dirty="0"/>
              <a:t>Fore color : for Text color</a:t>
            </a:r>
          </a:p>
          <a:p>
            <a:pPr>
              <a:lnSpc>
                <a:spcPct val="150000"/>
              </a:lnSpc>
            </a:pPr>
            <a:endParaRPr lang="en-US" b="1" dirty="0" smtClean="0"/>
          </a:p>
          <a:p>
            <a:pPr>
              <a:lnSpc>
                <a:spcPct val="150000"/>
              </a:lnSpc>
            </a:pPr>
            <a:endParaRPr lang="en-US" b="1" dirty="0"/>
          </a:p>
        </p:txBody>
      </p:sp>
    </p:spTree>
    <p:extLst>
      <p:ext uri="{BB962C8B-B14F-4D97-AF65-F5344CB8AC3E}">
        <p14:creationId xmlns:p14="http://schemas.microsoft.com/office/powerpoint/2010/main" val="42213831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Continue…</a:t>
            </a:r>
            <a:endParaRPr lang="en-US" dirty="0"/>
          </a:p>
        </p:txBody>
      </p:sp>
      <p:sp>
        <p:nvSpPr>
          <p:cNvPr id="3" name="Content Placeholder 2"/>
          <p:cNvSpPr>
            <a:spLocks noGrp="1"/>
          </p:cNvSpPr>
          <p:nvPr>
            <p:ph idx="1"/>
          </p:nvPr>
        </p:nvSpPr>
        <p:spPr>
          <a:xfrm>
            <a:off x="1097280" y="1845734"/>
            <a:ext cx="10058400" cy="4461062"/>
          </a:xfrm>
        </p:spPr>
        <p:txBody>
          <a:bodyPr>
            <a:normAutofit/>
          </a:bodyPr>
          <a:lstStyle/>
          <a:p>
            <a:pPr marL="0" indent="0">
              <a:lnSpc>
                <a:spcPct val="150000"/>
              </a:lnSpc>
              <a:buNone/>
            </a:pPr>
            <a:r>
              <a:rPr lang="en-US" b="1" dirty="0" smtClean="0"/>
              <a:t> Backend Programming for Clear all Items from list box:</a:t>
            </a:r>
          </a:p>
          <a:p>
            <a:pPr marL="0" indent="0">
              <a:lnSpc>
                <a:spcPct val="150000"/>
              </a:lnSpc>
              <a:buNone/>
            </a:pPr>
            <a:endParaRPr lang="en-US" b="1" dirty="0"/>
          </a:p>
        </p:txBody>
      </p:sp>
      <p:pic>
        <p:nvPicPr>
          <p:cNvPr id="5" name="Picture 4"/>
          <p:cNvPicPr>
            <a:picLocks noChangeAspect="1"/>
          </p:cNvPicPr>
          <p:nvPr/>
        </p:nvPicPr>
        <p:blipFill>
          <a:blip r:embed="rId2"/>
          <a:stretch>
            <a:fillRect/>
          </a:stretch>
        </p:blipFill>
        <p:spPr>
          <a:xfrm>
            <a:off x="1097279" y="2509142"/>
            <a:ext cx="6927221" cy="1036410"/>
          </a:xfrm>
          <a:prstGeom prst="rect">
            <a:avLst/>
          </a:prstGeom>
        </p:spPr>
      </p:pic>
      <p:pic>
        <p:nvPicPr>
          <p:cNvPr id="6" name="Picture 5"/>
          <p:cNvPicPr>
            <a:picLocks noChangeAspect="1"/>
          </p:cNvPicPr>
          <p:nvPr/>
        </p:nvPicPr>
        <p:blipFill>
          <a:blip r:embed="rId3"/>
          <a:stretch>
            <a:fillRect/>
          </a:stretch>
        </p:blipFill>
        <p:spPr>
          <a:xfrm>
            <a:off x="1097279" y="3818984"/>
            <a:ext cx="7826418" cy="1735781"/>
          </a:xfrm>
          <a:prstGeom prst="rect">
            <a:avLst/>
          </a:prstGeom>
        </p:spPr>
      </p:pic>
    </p:spTree>
    <p:extLst>
      <p:ext uri="{BB962C8B-B14F-4D97-AF65-F5344CB8AC3E}">
        <p14:creationId xmlns:p14="http://schemas.microsoft.com/office/powerpoint/2010/main" val="32136712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Continue…</a:t>
            </a:r>
            <a:endParaRPr lang="en-US" dirty="0"/>
          </a:p>
        </p:txBody>
      </p:sp>
      <p:sp>
        <p:nvSpPr>
          <p:cNvPr id="3" name="Content Placeholder 2"/>
          <p:cNvSpPr>
            <a:spLocks noGrp="1"/>
          </p:cNvSpPr>
          <p:nvPr>
            <p:ph idx="1"/>
          </p:nvPr>
        </p:nvSpPr>
        <p:spPr>
          <a:xfrm>
            <a:off x="1097280" y="1845734"/>
            <a:ext cx="10058400" cy="4290146"/>
          </a:xfrm>
        </p:spPr>
        <p:txBody>
          <a:bodyPr>
            <a:normAutofit/>
          </a:bodyPr>
          <a:lstStyle/>
          <a:p>
            <a:pPr>
              <a:lnSpc>
                <a:spcPct val="150000"/>
              </a:lnSpc>
            </a:pPr>
            <a:r>
              <a:rPr lang="en-US" sz="3200" b="1" dirty="0" smtClean="0"/>
              <a:t>Output:</a:t>
            </a:r>
            <a:endParaRPr lang="en-US" sz="3200" b="1" dirty="0"/>
          </a:p>
        </p:txBody>
      </p:sp>
      <p:pic>
        <p:nvPicPr>
          <p:cNvPr id="5" name="Picture 4"/>
          <p:cNvPicPr>
            <a:picLocks noChangeAspect="1"/>
          </p:cNvPicPr>
          <p:nvPr/>
        </p:nvPicPr>
        <p:blipFill>
          <a:blip r:embed="rId2"/>
          <a:stretch>
            <a:fillRect/>
          </a:stretch>
        </p:blipFill>
        <p:spPr>
          <a:xfrm>
            <a:off x="3384134" y="1744948"/>
            <a:ext cx="4496670" cy="4491717"/>
          </a:xfrm>
          <a:prstGeom prst="rect">
            <a:avLst/>
          </a:prstGeom>
        </p:spPr>
      </p:pic>
    </p:spTree>
    <p:extLst>
      <p:ext uri="{BB962C8B-B14F-4D97-AF65-F5344CB8AC3E}">
        <p14:creationId xmlns:p14="http://schemas.microsoft.com/office/powerpoint/2010/main" val="3751186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p:txBody>
          <a:bodyPr/>
          <a:lstStyle/>
          <a:p>
            <a:pPr>
              <a:lnSpc>
                <a:spcPct val="150000"/>
              </a:lnSpc>
            </a:pPr>
            <a:r>
              <a:rPr lang="en-US" b="1" dirty="0"/>
              <a:t>3. Form Designer: </a:t>
            </a:r>
            <a:r>
              <a:rPr lang="en-US" dirty="0"/>
              <a:t>This is the designer for the form. It's interactive and you can drag-and-drop objects from the Toolbox. By selecting and moving items in the designer, you can visually compose the user interface (UI) for your app.</a:t>
            </a:r>
          </a:p>
          <a:p>
            <a:pPr>
              <a:lnSpc>
                <a:spcPct val="150000"/>
              </a:lnSpc>
            </a:pPr>
            <a:r>
              <a:rPr lang="en-US" b="1" dirty="0"/>
              <a:t>4: Toolbox: </a:t>
            </a:r>
            <a:r>
              <a:rPr lang="en-US" dirty="0"/>
              <a:t>The toolbox contains all of the controls </a:t>
            </a:r>
            <a:r>
              <a:rPr lang="en-US" dirty="0" smtClean="0"/>
              <a:t>such a label, button, textbox and much more you </a:t>
            </a:r>
            <a:r>
              <a:rPr lang="en-US" dirty="0"/>
              <a:t>can add to a form. To add a control to the current form, double-click a control or drag-and-drop the control.</a:t>
            </a:r>
          </a:p>
          <a:p>
            <a:endParaRPr lang="en-US" dirty="0"/>
          </a:p>
        </p:txBody>
      </p:sp>
    </p:spTree>
    <p:extLst>
      <p:ext uri="{BB962C8B-B14F-4D97-AF65-F5344CB8AC3E}">
        <p14:creationId xmlns:p14="http://schemas.microsoft.com/office/powerpoint/2010/main" val="28915387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t>Picture viewer </a:t>
            </a:r>
            <a:r>
              <a:rPr lang="en-US" sz="4400" b="1" dirty="0"/>
              <a:t>Windows Forms </a:t>
            </a:r>
            <a:r>
              <a:rPr lang="en-US" sz="4400" b="1" dirty="0" smtClean="0"/>
              <a:t>app Project</a:t>
            </a:r>
            <a:endParaRPr lang="en-US" sz="4400" b="1" dirty="0"/>
          </a:p>
        </p:txBody>
      </p:sp>
      <p:sp>
        <p:nvSpPr>
          <p:cNvPr id="3" name="Content Placeholder 2"/>
          <p:cNvSpPr>
            <a:spLocks noGrp="1"/>
          </p:cNvSpPr>
          <p:nvPr>
            <p:ph idx="1"/>
          </p:nvPr>
        </p:nvSpPr>
        <p:spPr>
          <a:xfrm>
            <a:off x="982765" y="1845734"/>
            <a:ext cx="11058259" cy="4469608"/>
          </a:xfrm>
        </p:spPr>
        <p:txBody>
          <a:bodyPr>
            <a:normAutofit fontScale="47500" lnSpcReduction="20000"/>
          </a:bodyPr>
          <a:lstStyle/>
          <a:p>
            <a:pPr>
              <a:lnSpc>
                <a:spcPct val="150000"/>
              </a:lnSpc>
              <a:buFont typeface="Wingdings" panose="05000000000000000000" pitchFamily="2" charset="2"/>
              <a:buChar char="Ø"/>
            </a:pPr>
            <a:r>
              <a:rPr lang="en-US" dirty="0" smtClean="0"/>
              <a:t> </a:t>
            </a:r>
            <a:r>
              <a:rPr lang="en-US" sz="3300" dirty="0" smtClean="0"/>
              <a:t>Open </a:t>
            </a:r>
            <a:r>
              <a:rPr lang="en-US" sz="3300" dirty="0"/>
              <a:t>Visual Studio</a:t>
            </a:r>
            <a:r>
              <a:rPr lang="en-US" sz="3300" dirty="0" smtClean="0"/>
              <a:t>.</a:t>
            </a:r>
          </a:p>
          <a:p>
            <a:pPr>
              <a:lnSpc>
                <a:spcPct val="150000"/>
              </a:lnSpc>
              <a:buFont typeface="Wingdings" panose="05000000000000000000" pitchFamily="2" charset="2"/>
              <a:buChar char="Ø"/>
            </a:pPr>
            <a:r>
              <a:rPr lang="en-US" sz="3300" dirty="0" smtClean="0"/>
              <a:t>  On </a:t>
            </a:r>
            <a:r>
              <a:rPr lang="en-US" sz="3300" dirty="0"/>
              <a:t>the menu bar, </a:t>
            </a:r>
            <a:r>
              <a:rPr lang="en-US" sz="3300" dirty="0" err="1"/>
              <a:t>selectFile</a:t>
            </a:r>
            <a:r>
              <a:rPr lang="en-US" sz="3300" dirty="0"/>
              <a:t> &gt; New &gt; </a:t>
            </a:r>
            <a:r>
              <a:rPr lang="en-US" sz="3300" dirty="0" smtClean="0"/>
              <a:t>Project.</a:t>
            </a:r>
          </a:p>
          <a:p>
            <a:pPr>
              <a:lnSpc>
                <a:spcPct val="150000"/>
              </a:lnSpc>
              <a:buFont typeface="Wingdings" panose="05000000000000000000" pitchFamily="2" charset="2"/>
              <a:buChar char="Ø"/>
            </a:pPr>
            <a:r>
              <a:rPr lang="en-US" sz="3300" dirty="0"/>
              <a:t>. On </a:t>
            </a:r>
            <a:r>
              <a:rPr lang="en-US" sz="3300" dirty="0" smtClean="0"/>
              <a:t>the left </a:t>
            </a:r>
            <a:r>
              <a:rPr lang="en-US" sz="3300" dirty="0"/>
              <a:t>side of the New Project dialog box</a:t>
            </a:r>
            <a:r>
              <a:rPr lang="en-US" sz="3300" dirty="0" smtClean="0"/>
              <a:t>,</a:t>
            </a:r>
          </a:p>
          <a:p>
            <a:pPr marL="0" indent="0">
              <a:lnSpc>
                <a:spcPct val="150000"/>
              </a:lnSpc>
              <a:buNone/>
            </a:pPr>
            <a:r>
              <a:rPr lang="en-US" sz="3300" dirty="0" smtClean="0"/>
              <a:t> select either </a:t>
            </a:r>
            <a:r>
              <a:rPr lang="en-US" sz="3300" dirty="0"/>
              <a:t>Visual C# or Visual Basic</a:t>
            </a:r>
            <a:r>
              <a:rPr lang="en-US" sz="3300" dirty="0" smtClean="0"/>
              <a:t>, and</a:t>
            </a:r>
          </a:p>
          <a:p>
            <a:pPr marL="0" indent="0">
              <a:lnSpc>
                <a:spcPct val="150000"/>
              </a:lnSpc>
              <a:buNone/>
            </a:pPr>
            <a:r>
              <a:rPr lang="en-US" sz="3300" dirty="0" smtClean="0"/>
              <a:t> </a:t>
            </a:r>
            <a:r>
              <a:rPr lang="en-US" sz="3300" dirty="0"/>
              <a:t>then select Windows Desktop</a:t>
            </a:r>
            <a:r>
              <a:rPr lang="en-US" sz="3300" dirty="0" smtClean="0"/>
              <a:t>.</a:t>
            </a:r>
          </a:p>
          <a:p>
            <a:pPr>
              <a:lnSpc>
                <a:spcPct val="150000"/>
              </a:lnSpc>
              <a:buFont typeface="Wingdings" panose="05000000000000000000" pitchFamily="2" charset="2"/>
              <a:buChar char="Ø"/>
            </a:pPr>
            <a:r>
              <a:rPr lang="en-US" sz="3300" dirty="0" smtClean="0"/>
              <a:t>In </a:t>
            </a:r>
            <a:r>
              <a:rPr lang="en-US" sz="3300" dirty="0"/>
              <a:t>the project templates list, </a:t>
            </a:r>
            <a:r>
              <a:rPr lang="en-US" sz="3300" dirty="0" smtClean="0"/>
              <a:t>select Windows </a:t>
            </a:r>
            <a:r>
              <a:rPr lang="en-US" sz="3300" dirty="0"/>
              <a:t>Forms </a:t>
            </a:r>
            <a:r>
              <a:rPr lang="en-US" sz="3300" dirty="0" smtClean="0"/>
              <a:t>App</a:t>
            </a:r>
          </a:p>
          <a:p>
            <a:pPr marL="0" indent="0">
              <a:lnSpc>
                <a:spcPct val="150000"/>
              </a:lnSpc>
              <a:buNone/>
            </a:pPr>
            <a:r>
              <a:rPr lang="en-US" sz="3300" dirty="0" smtClean="0"/>
              <a:t>(.</a:t>
            </a:r>
            <a:r>
              <a:rPr lang="en-US" sz="3300" dirty="0"/>
              <a:t>NET Framework). </a:t>
            </a:r>
            <a:r>
              <a:rPr lang="en-US" sz="3300" dirty="0" smtClean="0"/>
              <a:t>Name the </a:t>
            </a:r>
            <a:r>
              <a:rPr lang="en-US" sz="3300" dirty="0"/>
              <a:t>new form </a:t>
            </a:r>
            <a:r>
              <a:rPr lang="en-US" sz="3300" dirty="0" smtClean="0"/>
              <a:t>Picture Viewer</a:t>
            </a:r>
          </a:p>
          <a:p>
            <a:pPr marL="0" indent="0">
              <a:lnSpc>
                <a:spcPct val="150000"/>
              </a:lnSpc>
              <a:buNone/>
            </a:pPr>
            <a:r>
              <a:rPr lang="en-US" sz="3300" dirty="0" smtClean="0"/>
              <a:t>,</a:t>
            </a:r>
            <a:r>
              <a:rPr lang="en-US" sz="3300" dirty="0"/>
              <a:t>and then select OK.</a:t>
            </a:r>
          </a:p>
          <a:p>
            <a:pPr marL="0" indent="0">
              <a:lnSpc>
                <a:spcPct val="150000"/>
              </a:lnSpc>
              <a:buNone/>
            </a:pPr>
            <a:r>
              <a:rPr lang="en-US" dirty="0" smtClean="0"/>
              <a:t> </a:t>
            </a:r>
            <a:endParaRPr lang="en-US" b="1" dirty="0"/>
          </a:p>
        </p:txBody>
      </p:sp>
      <p:pic>
        <p:nvPicPr>
          <p:cNvPr id="5" name="Picture 4"/>
          <p:cNvPicPr>
            <a:picLocks noChangeAspect="1"/>
          </p:cNvPicPr>
          <p:nvPr/>
        </p:nvPicPr>
        <p:blipFill rotWithShape="1">
          <a:blip r:embed="rId2"/>
          <a:srcRect l="3518" r="1772"/>
          <a:stretch/>
        </p:blipFill>
        <p:spPr>
          <a:xfrm>
            <a:off x="6255522" y="1845734"/>
            <a:ext cx="5785503" cy="3670742"/>
          </a:xfrm>
          <a:prstGeom prst="rect">
            <a:avLst/>
          </a:prstGeom>
        </p:spPr>
      </p:pic>
    </p:spTree>
    <p:extLst>
      <p:ext uri="{BB962C8B-B14F-4D97-AF65-F5344CB8AC3E}">
        <p14:creationId xmlns:p14="http://schemas.microsoft.com/office/powerpoint/2010/main" val="15419826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a:xfrm>
            <a:off x="1204956" y="1845733"/>
            <a:ext cx="9950723" cy="4409787"/>
          </a:xfrm>
        </p:spPr>
        <p:txBody>
          <a:bodyPr>
            <a:normAutofit fontScale="92500" lnSpcReduction="20000"/>
          </a:bodyPr>
          <a:lstStyle/>
          <a:p>
            <a:pPr marL="0" indent="0">
              <a:lnSpc>
                <a:spcPct val="150000"/>
              </a:lnSpc>
              <a:buNone/>
            </a:pPr>
            <a:r>
              <a:rPr lang="en-US" sz="3300" b="1" dirty="0" smtClean="0"/>
              <a:t> Layout Design:</a:t>
            </a:r>
          </a:p>
          <a:p>
            <a:pPr marL="0" indent="0">
              <a:lnSpc>
                <a:spcPct val="150000"/>
              </a:lnSpc>
              <a:buNone/>
            </a:pPr>
            <a:r>
              <a:rPr lang="en-US" b="1" dirty="0" smtClean="0"/>
              <a:t> Select Form:</a:t>
            </a:r>
          </a:p>
          <a:p>
            <a:pPr marL="0" indent="0">
              <a:lnSpc>
                <a:spcPct val="150000"/>
              </a:lnSpc>
              <a:buNone/>
            </a:pPr>
            <a:r>
              <a:rPr lang="en-US" b="1" dirty="0" smtClean="0"/>
              <a:t> In Properties Window:</a:t>
            </a:r>
          </a:p>
          <a:p>
            <a:pPr marL="0" indent="0">
              <a:lnSpc>
                <a:spcPct val="150000"/>
              </a:lnSpc>
              <a:buNone/>
            </a:pPr>
            <a:r>
              <a:rPr lang="en-US" b="1" dirty="0" smtClean="0"/>
              <a:t> Text</a:t>
            </a:r>
            <a:r>
              <a:rPr lang="en-US" b="1" dirty="0"/>
              <a:t>: </a:t>
            </a:r>
            <a:r>
              <a:rPr lang="en-US" dirty="0"/>
              <a:t>Picture </a:t>
            </a:r>
            <a:r>
              <a:rPr lang="en-US" dirty="0" smtClean="0"/>
              <a:t>Viewer   (Enter </a:t>
            </a:r>
            <a:r>
              <a:rPr lang="en-US" dirty="0"/>
              <a:t>Picture </a:t>
            </a:r>
            <a:r>
              <a:rPr lang="en-US" dirty="0" smtClean="0"/>
              <a:t>Viewer value and press enter to set Form name)</a:t>
            </a:r>
            <a:endParaRPr lang="en-US" b="1" dirty="0" smtClean="0"/>
          </a:p>
          <a:p>
            <a:pPr>
              <a:lnSpc>
                <a:spcPct val="150000"/>
              </a:lnSpc>
            </a:pPr>
            <a:r>
              <a:rPr lang="en-US" dirty="0"/>
              <a:t>Select </a:t>
            </a:r>
            <a:r>
              <a:rPr lang="en-US" dirty="0" smtClean="0"/>
              <a:t>the form, again. Select the form's </a:t>
            </a:r>
            <a:r>
              <a:rPr lang="en-US" dirty="0"/>
              <a:t>lower-right drag handle</a:t>
            </a:r>
            <a:r>
              <a:rPr lang="en-US" dirty="0" smtClean="0"/>
              <a:t>.</a:t>
            </a:r>
          </a:p>
          <a:p>
            <a:pPr>
              <a:lnSpc>
                <a:spcPct val="150000"/>
              </a:lnSpc>
            </a:pPr>
            <a:r>
              <a:rPr lang="en-US" dirty="0"/>
              <a:t>Drag the </a:t>
            </a:r>
            <a:r>
              <a:rPr lang="en-US" dirty="0" smtClean="0"/>
              <a:t>handle to resize the form </a:t>
            </a:r>
            <a:r>
              <a:rPr lang="en-US" dirty="0"/>
              <a:t>so </a:t>
            </a:r>
            <a:r>
              <a:rPr lang="en-US" dirty="0" smtClean="0"/>
              <a:t>the form </a:t>
            </a:r>
            <a:r>
              <a:rPr lang="en-US" dirty="0"/>
              <a:t>is wider and a bit taller. If you look at the Properties window, </a:t>
            </a:r>
            <a:r>
              <a:rPr lang="en-US" dirty="0" smtClean="0"/>
              <a:t>the </a:t>
            </a:r>
            <a:r>
              <a:rPr lang="en-US" b="1" dirty="0" smtClean="0"/>
              <a:t>Size</a:t>
            </a:r>
            <a:r>
              <a:rPr lang="en-US" dirty="0" smtClean="0"/>
              <a:t> </a:t>
            </a:r>
            <a:r>
              <a:rPr lang="en-US" dirty="0"/>
              <a:t>property has changed. You can also </a:t>
            </a:r>
            <a:r>
              <a:rPr lang="en-US" dirty="0" smtClean="0"/>
              <a:t>change the size </a:t>
            </a:r>
            <a:r>
              <a:rPr lang="en-US" dirty="0"/>
              <a:t>of </a:t>
            </a:r>
            <a:r>
              <a:rPr lang="en-US" dirty="0" smtClean="0"/>
              <a:t>the form </a:t>
            </a:r>
            <a:r>
              <a:rPr lang="en-US" dirty="0"/>
              <a:t>by changing </a:t>
            </a:r>
            <a:r>
              <a:rPr lang="en-US" dirty="0" smtClean="0"/>
              <a:t>the Size </a:t>
            </a:r>
            <a:r>
              <a:rPr lang="en-US" dirty="0"/>
              <a:t>property</a:t>
            </a:r>
            <a:endParaRPr lang="en-US" b="1" dirty="0"/>
          </a:p>
        </p:txBody>
      </p:sp>
    </p:spTree>
    <p:extLst>
      <p:ext uri="{BB962C8B-B14F-4D97-AF65-F5344CB8AC3E}">
        <p14:creationId xmlns:p14="http://schemas.microsoft.com/office/powerpoint/2010/main" val="26204751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a:xfrm>
            <a:off x="1196410" y="1845733"/>
            <a:ext cx="10263499" cy="4435425"/>
          </a:xfrm>
        </p:spPr>
        <p:txBody>
          <a:bodyPr>
            <a:normAutofit/>
          </a:bodyPr>
          <a:lstStyle/>
          <a:p>
            <a:pPr marL="0" indent="0">
              <a:buNone/>
            </a:pPr>
            <a:r>
              <a:rPr lang="en-US" b="1" dirty="0" smtClean="0"/>
              <a:t>Select the Toolbox tab:</a:t>
            </a:r>
          </a:p>
          <a:p>
            <a:pPr>
              <a:buFont typeface="Wingdings" panose="05000000000000000000" pitchFamily="2" charset="2"/>
              <a:buChar char="Ø"/>
            </a:pPr>
            <a:r>
              <a:rPr lang="en-US" dirty="0" smtClean="0"/>
              <a:t>Select the small triangle symbol </a:t>
            </a:r>
            <a:r>
              <a:rPr lang="en-US" dirty="0"/>
              <a:t>next to </a:t>
            </a:r>
            <a:r>
              <a:rPr lang="en-US" b="1" dirty="0"/>
              <a:t>Containers</a:t>
            </a:r>
            <a:r>
              <a:rPr lang="en-US" dirty="0"/>
              <a:t> to open </a:t>
            </a:r>
            <a:r>
              <a:rPr lang="en-US" dirty="0" smtClean="0"/>
              <a:t>the group.</a:t>
            </a:r>
          </a:p>
          <a:p>
            <a:pPr>
              <a:buFont typeface="Wingdings" panose="05000000000000000000" pitchFamily="2" charset="2"/>
              <a:buChar char="Ø"/>
            </a:pPr>
            <a:r>
              <a:rPr lang="en-US" dirty="0" smtClean="0"/>
              <a:t>Double-click </a:t>
            </a:r>
            <a:r>
              <a:rPr lang="en-US" b="1" dirty="0" smtClean="0"/>
              <a:t>TableLayoutPanel</a:t>
            </a:r>
            <a:r>
              <a:rPr lang="en-US" dirty="0" smtClean="0"/>
              <a:t> </a:t>
            </a:r>
            <a:r>
              <a:rPr lang="en-US" dirty="0"/>
              <a:t>in </a:t>
            </a:r>
            <a:r>
              <a:rPr lang="en-US" dirty="0" smtClean="0"/>
              <a:t>the Toolbox.</a:t>
            </a:r>
          </a:p>
          <a:p>
            <a:pPr>
              <a:buFont typeface="Wingdings" panose="05000000000000000000" pitchFamily="2" charset="2"/>
              <a:buChar char="Ø"/>
            </a:pPr>
            <a:r>
              <a:rPr lang="en-US" dirty="0" smtClean="0"/>
              <a:t>You </a:t>
            </a:r>
            <a:r>
              <a:rPr lang="en-US" dirty="0"/>
              <a:t>can also drag a control from </a:t>
            </a:r>
            <a:r>
              <a:rPr lang="en-US" dirty="0" smtClean="0"/>
              <a:t>the toolbox </a:t>
            </a:r>
            <a:r>
              <a:rPr lang="en-US" dirty="0"/>
              <a:t>onto the </a:t>
            </a:r>
            <a:r>
              <a:rPr lang="en-US" dirty="0" smtClean="0"/>
              <a:t>form.</a:t>
            </a:r>
          </a:p>
          <a:p>
            <a:pPr>
              <a:buFont typeface="Wingdings" panose="05000000000000000000" pitchFamily="2" charset="2"/>
              <a:buChar char="Ø"/>
            </a:pPr>
            <a:r>
              <a:rPr lang="en-US" dirty="0" smtClean="0"/>
              <a:t>The TableLayoutPanel </a:t>
            </a:r>
            <a:r>
              <a:rPr lang="en-US" dirty="0"/>
              <a:t>control appears in your form.</a:t>
            </a:r>
          </a:p>
        </p:txBody>
      </p:sp>
      <p:pic>
        <p:nvPicPr>
          <p:cNvPr id="4" name="Picture 3"/>
          <p:cNvPicPr>
            <a:picLocks noChangeAspect="1"/>
          </p:cNvPicPr>
          <p:nvPr/>
        </p:nvPicPr>
        <p:blipFill>
          <a:blip r:embed="rId2"/>
          <a:stretch>
            <a:fillRect/>
          </a:stretch>
        </p:blipFill>
        <p:spPr>
          <a:xfrm>
            <a:off x="8622707" y="2329917"/>
            <a:ext cx="3265478" cy="3023899"/>
          </a:xfrm>
          <a:prstGeom prst="rect">
            <a:avLst/>
          </a:prstGeom>
        </p:spPr>
      </p:pic>
      <p:pic>
        <p:nvPicPr>
          <p:cNvPr id="5" name="Picture 4"/>
          <p:cNvPicPr>
            <a:picLocks noChangeAspect="1"/>
          </p:cNvPicPr>
          <p:nvPr/>
        </p:nvPicPr>
        <p:blipFill>
          <a:blip r:embed="rId3"/>
          <a:stretch>
            <a:fillRect/>
          </a:stretch>
        </p:blipFill>
        <p:spPr>
          <a:xfrm>
            <a:off x="1196410" y="4063445"/>
            <a:ext cx="4046172" cy="2215223"/>
          </a:xfrm>
          <a:prstGeom prst="rect">
            <a:avLst/>
          </a:prstGeom>
        </p:spPr>
      </p:pic>
    </p:spTree>
    <p:extLst>
      <p:ext uri="{BB962C8B-B14F-4D97-AF65-F5344CB8AC3E}">
        <p14:creationId xmlns:p14="http://schemas.microsoft.com/office/powerpoint/2010/main" val="24081211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b="1" dirty="0" smtClean="0"/>
              <a:t>Select theTableLayoutPanel then go to Properties Window.</a:t>
            </a:r>
          </a:p>
          <a:p>
            <a:pPr>
              <a:lnSpc>
                <a:spcPct val="150000"/>
              </a:lnSpc>
              <a:buFont typeface="Wingdings" panose="05000000000000000000" pitchFamily="2" charset="2"/>
              <a:buChar char="Ø"/>
            </a:pPr>
            <a:r>
              <a:rPr lang="en-US" dirty="0"/>
              <a:t>F</a:t>
            </a:r>
            <a:r>
              <a:rPr lang="en-US" dirty="0" smtClean="0"/>
              <a:t>ind </a:t>
            </a:r>
            <a:r>
              <a:rPr lang="en-US" dirty="0"/>
              <a:t>the Dock property, which has </a:t>
            </a:r>
            <a:r>
              <a:rPr lang="en-US" dirty="0" smtClean="0"/>
              <a:t>the value None.</a:t>
            </a:r>
          </a:p>
          <a:p>
            <a:pPr>
              <a:lnSpc>
                <a:spcPct val="150000"/>
              </a:lnSpc>
              <a:buFont typeface="Wingdings" panose="05000000000000000000" pitchFamily="2" charset="2"/>
              <a:buChar char="Ø"/>
            </a:pPr>
            <a:r>
              <a:rPr lang="en-US" dirty="0" smtClean="0"/>
              <a:t>Select </a:t>
            </a:r>
            <a:r>
              <a:rPr lang="en-US" dirty="0"/>
              <a:t>the dropdown arrow and then </a:t>
            </a:r>
            <a:r>
              <a:rPr lang="en-US" dirty="0" err="1"/>
              <a:t>selectFill</a:t>
            </a:r>
            <a:r>
              <a:rPr lang="en-US" dirty="0"/>
              <a:t>, which is </a:t>
            </a:r>
            <a:r>
              <a:rPr lang="en-US" dirty="0" smtClean="0"/>
              <a:t>the</a:t>
            </a:r>
          </a:p>
          <a:p>
            <a:pPr marL="0" indent="0">
              <a:lnSpc>
                <a:spcPct val="150000"/>
              </a:lnSpc>
              <a:buNone/>
            </a:pPr>
            <a:r>
              <a:rPr lang="en-US" dirty="0" smtClean="0"/>
              <a:t>large </a:t>
            </a:r>
            <a:r>
              <a:rPr lang="en-US" dirty="0"/>
              <a:t>button in the middle of the dropdown menu</a:t>
            </a:r>
            <a:r>
              <a:rPr lang="en-US" dirty="0" smtClean="0"/>
              <a:t>.</a:t>
            </a:r>
          </a:p>
          <a:p>
            <a:pPr>
              <a:lnSpc>
                <a:spcPct val="150000"/>
              </a:lnSpc>
              <a:buFont typeface="Wingdings" panose="05000000000000000000" pitchFamily="2" charset="2"/>
              <a:buChar char="Ø"/>
            </a:pPr>
            <a:r>
              <a:rPr lang="en-US" dirty="0"/>
              <a:t>Docking refers to how a window is attached to another window or area</a:t>
            </a:r>
            <a:r>
              <a:rPr lang="en-US" dirty="0" smtClean="0"/>
              <a:t>.</a:t>
            </a:r>
          </a:p>
          <a:p>
            <a:pPr>
              <a:lnSpc>
                <a:spcPct val="150000"/>
              </a:lnSpc>
              <a:buFont typeface="Wingdings" panose="05000000000000000000" pitchFamily="2" charset="2"/>
              <a:buChar char="Ø"/>
            </a:pPr>
            <a:r>
              <a:rPr lang="en-US" dirty="0" smtClean="0"/>
              <a:t>TheTableLayoutPanel </a:t>
            </a:r>
            <a:r>
              <a:rPr lang="en-US" dirty="0"/>
              <a:t>now fills </a:t>
            </a:r>
            <a:r>
              <a:rPr lang="en-US" dirty="0" smtClean="0"/>
              <a:t>the entire form</a:t>
            </a:r>
            <a:r>
              <a:rPr lang="en-US" dirty="0"/>
              <a:t>. If you </a:t>
            </a:r>
            <a:r>
              <a:rPr lang="en-US" dirty="0" smtClean="0"/>
              <a:t>resize the form</a:t>
            </a:r>
          </a:p>
          <a:p>
            <a:pPr marL="0" indent="0">
              <a:lnSpc>
                <a:spcPct val="150000"/>
              </a:lnSpc>
              <a:buNone/>
            </a:pPr>
            <a:r>
              <a:rPr lang="en-US" dirty="0" smtClean="0"/>
              <a:t>again</a:t>
            </a:r>
            <a:r>
              <a:rPr lang="en-US" dirty="0"/>
              <a:t>, theTableLayoutPanel stays docked</a:t>
            </a:r>
            <a:r>
              <a:rPr lang="en-US" dirty="0" smtClean="0"/>
              <a:t>, and </a:t>
            </a:r>
            <a:r>
              <a:rPr lang="en-US" dirty="0"/>
              <a:t>resizes itself to fit. </a:t>
            </a:r>
            <a:endParaRPr lang="en-US" b="1" dirty="0"/>
          </a:p>
        </p:txBody>
      </p:sp>
      <p:pic>
        <p:nvPicPr>
          <p:cNvPr id="4" name="Picture 3"/>
          <p:cNvPicPr>
            <a:picLocks noChangeAspect="1"/>
          </p:cNvPicPr>
          <p:nvPr/>
        </p:nvPicPr>
        <p:blipFill>
          <a:blip r:embed="rId2"/>
          <a:stretch>
            <a:fillRect/>
          </a:stretch>
        </p:blipFill>
        <p:spPr>
          <a:xfrm>
            <a:off x="8695237" y="2005238"/>
            <a:ext cx="3330229" cy="3223539"/>
          </a:xfrm>
          <a:prstGeom prst="rect">
            <a:avLst/>
          </a:prstGeom>
        </p:spPr>
      </p:pic>
    </p:spTree>
    <p:extLst>
      <p:ext uri="{BB962C8B-B14F-4D97-AF65-F5344CB8AC3E}">
        <p14:creationId xmlns:p14="http://schemas.microsoft.com/office/powerpoint/2010/main" val="42154830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a:xfrm>
            <a:off x="1097280" y="1845733"/>
            <a:ext cx="10058400" cy="4572159"/>
          </a:xfrm>
        </p:spPr>
        <p:txBody>
          <a:bodyPr/>
          <a:lstStyle/>
          <a:p>
            <a:pPr>
              <a:lnSpc>
                <a:spcPct val="150000"/>
              </a:lnSpc>
            </a:pPr>
            <a:r>
              <a:rPr lang="en-US" sz="1800" dirty="0"/>
              <a:t>In </a:t>
            </a:r>
            <a:r>
              <a:rPr lang="en-US" sz="1800" dirty="0" smtClean="0"/>
              <a:t>the form</a:t>
            </a:r>
            <a:r>
              <a:rPr lang="en-US" sz="1800" dirty="0"/>
              <a:t>, select theTableLayoutPanel. In the upper-right corner, there's a small black triangle button. Select </a:t>
            </a:r>
            <a:r>
              <a:rPr lang="en-US" sz="1800" dirty="0" smtClean="0"/>
              <a:t>the triangle to </a:t>
            </a:r>
            <a:r>
              <a:rPr lang="en-US" sz="1800" dirty="0"/>
              <a:t>display </a:t>
            </a:r>
            <a:r>
              <a:rPr lang="en-US" sz="1800" dirty="0" smtClean="0"/>
              <a:t>the control's </a:t>
            </a:r>
            <a:r>
              <a:rPr lang="en-US" sz="1800" dirty="0"/>
              <a:t>task list</a:t>
            </a:r>
            <a:r>
              <a:rPr lang="en-US" sz="1800" dirty="0" smtClean="0"/>
              <a:t>.</a:t>
            </a:r>
          </a:p>
          <a:p>
            <a:pPr>
              <a:lnSpc>
                <a:spcPct val="150000"/>
              </a:lnSpc>
            </a:pPr>
            <a:r>
              <a:rPr lang="en-US" sz="1800" dirty="0" smtClean="0"/>
              <a:t>Select Edit </a:t>
            </a:r>
            <a:r>
              <a:rPr lang="en-US" sz="1800" dirty="0"/>
              <a:t>Rows and </a:t>
            </a:r>
            <a:r>
              <a:rPr lang="en-US" sz="1800" dirty="0" smtClean="0"/>
              <a:t>Columns.</a:t>
            </a:r>
          </a:p>
          <a:p>
            <a:pPr>
              <a:lnSpc>
                <a:spcPct val="150000"/>
              </a:lnSpc>
            </a:pPr>
            <a:r>
              <a:rPr lang="en-US" sz="1800" dirty="0" smtClean="0"/>
              <a:t>Select </a:t>
            </a:r>
            <a:r>
              <a:rPr lang="en-US" sz="1800" dirty="0"/>
              <a:t>Column1 and set its </a:t>
            </a:r>
            <a:r>
              <a:rPr lang="en-US" sz="1800" dirty="0" smtClean="0"/>
              <a:t>size to </a:t>
            </a:r>
            <a:r>
              <a:rPr lang="en-US" sz="1800" dirty="0"/>
              <a:t>15 percent. </a:t>
            </a:r>
            <a:r>
              <a:rPr lang="en-US" sz="1800" dirty="0" smtClean="0"/>
              <a:t>Be sure the Percent</a:t>
            </a:r>
          </a:p>
          <a:p>
            <a:pPr>
              <a:lnSpc>
                <a:spcPct val="150000"/>
              </a:lnSpc>
            </a:pPr>
            <a:r>
              <a:rPr lang="en-US" sz="1800" dirty="0" smtClean="0"/>
              <a:t> </a:t>
            </a:r>
            <a:r>
              <a:rPr lang="en-US" sz="1800" dirty="0"/>
              <a:t>button is </a:t>
            </a:r>
            <a:r>
              <a:rPr lang="en-US" sz="1800" dirty="0" smtClean="0"/>
              <a:t>selected.</a:t>
            </a:r>
          </a:p>
          <a:p>
            <a:pPr>
              <a:lnSpc>
                <a:spcPct val="150000"/>
              </a:lnSpc>
            </a:pPr>
            <a:r>
              <a:rPr lang="en-US" sz="1800" dirty="0" smtClean="0"/>
              <a:t>Select </a:t>
            </a:r>
            <a:r>
              <a:rPr lang="en-US" sz="1800" dirty="0"/>
              <a:t>Column2 and set it to 85 percent.</a:t>
            </a:r>
            <a:endParaRPr lang="en-US" sz="1800" dirty="0" smtClean="0"/>
          </a:p>
          <a:p>
            <a:pPr>
              <a:lnSpc>
                <a:spcPct val="150000"/>
              </a:lnSpc>
            </a:pPr>
            <a:endParaRPr lang="en-US" dirty="0"/>
          </a:p>
        </p:txBody>
      </p:sp>
      <p:pic>
        <p:nvPicPr>
          <p:cNvPr id="4" name="Picture 3"/>
          <p:cNvPicPr>
            <a:picLocks noChangeAspect="1"/>
          </p:cNvPicPr>
          <p:nvPr/>
        </p:nvPicPr>
        <p:blipFill>
          <a:blip r:embed="rId2"/>
          <a:stretch>
            <a:fillRect/>
          </a:stretch>
        </p:blipFill>
        <p:spPr>
          <a:xfrm>
            <a:off x="8397001" y="2311492"/>
            <a:ext cx="2758679" cy="1722269"/>
          </a:xfrm>
          <a:prstGeom prst="rect">
            <a:avLst/>
          </a:prstGeom>
        </p:spPr>
      </p:pic>
      <p:pic>
        <p:nvPicPr>
          <p:cNvPr id="5" name="Picture 4"/>
          <p:cNvPicPr>
            <a:picLocks noChangeAspect="1"/>
          </p:cNvPicPr>
          <p:nvPr/>
        </p:nvPicPr>
        <p:blipFill>
          <a:blip r:embed="rId3"/>
          <a:stretch>
            <a:fillRect/>
          </a:stretch>
        </p:blipFill>
        <p:spPr>
          <a:xfrm>
            <a:off x="7074536" y="4142134"/>
            <a:ext cx="4081144" cy="2217713"/>
          </a:xfrm>
          <a:prstGeom prst="rect">
            <a:avLst/>
          </a:prstGeom>
        </p:spPr>
      </p:pic>
    </p:spTree>
    <p:extLst>
      <p:ext uri="{BB962C8B-B14F-4D97-AF65-F5344CB8AC3E}">
        <p14:creationId xmlns:p14="http://schemas.microsoft.com/office/powerpoint/2010/main" val="37971422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a:xfrm>
            <a:off x="1097280" y="1845733"/>
            <a:ext cx="10058400" cy="4580703"/>
          </a:xfrm>
        </p:spPr>
        <p:txBody>
          <a:bodyPr/>
          <a:lstStyle/>
          <a:p>
            <a:r>
              <a:rPr lang="en-US" dirty="0"/>
              <a:t>From Show at </a:t>
            </a:r>
            <a:r>
              <a:rPr lang="en-US" dirty="0" smtClean="0"/>
              <a:t>the top </a:t>
            </a:r>
            <a:r>
              <a:rPr lang="en-US" dirty="0"/>
              <a:t>of the Column and Row Styles dialog box, select Rows</a:t>
            </a:r>
            <a:r>
              <a:rPr lang="en-US" dirty="0" smtClean="0"/>
              <a:t>. Set </a:t>
            </a:r>
            <a:r>
              <a:rPr lang="en-US" dirty="0"/>
              <a:t>Row1 to 90 percent and Row2 to 10 percent</a:t>
            </a:r>
            <a:r>
              <a:rPr lang="en-US" dirty="0" smtClean="0"/>
              <a:t>. Select </a:t>
            </a:r>
            <a:r>
              <a:rPr lang="en-US" dirty="0"/>
              <a:t>OK to </a:t>
            </a:r>
            <a:r>
              <a:rPr lang="en-US" dirty="0" smtClean="0"/>
              <a:t>save your </a:t>
            </a:r>
            <a:r>
              <a:rPr lang="en-US" dirty="0"/>
              <a:t>changes</a:t>
            </a:r>
            <a:r>
              <a:rPr lang="en-US" dirty="0" smtClean="0"/>
              <a:t>.</a:t>
            </a:r>
          </a:p>
          <a:p>
            <a:r>
              <a:rPr lang="en-US" dirty="0" smtClean="0"/>
              <a:t>TableLayoutPanel </a:t>
            </a:r>
            <a:r>
              <a:rPr lang="en-US" dirty="0"/>
              <a:t>now has a </a:t>
            </a:r>
            <a:r>
              <a:rPr lang="en-US" dirty="0" smtClean="0"/>
              <a:t>large top </a:t>
            </a:r>
            <a:r>
              <a:rPr lang="en-US" dirty="0"/>
              <a:t>row</a:t>
            </a:r>
            <a:r>
              <a:rPr lang="en-US" dirty="0" smtClean="0"/>
              <a:t>, a </a:t>
            </a:r>
            <a:r>
              <a:rPr lang="en-US" dirty="0"/>
              <a:t>small bottom row</a:t>
            </a:r>
            <a:r>
              <a:rPr lang="en-US" dirty="0" smtClean="0"/>
              <a:t>, a </a:t>
            </a:r>
            <a:r>
              <a:rPr lang="en-US" dirty="0"/>
              <a:t>small left column</a:t>
            </a:r>
            <a:r>
              <a:rPr lang="en-US" dirty="0" smtClean="0"/>
              <a:t>, and </a:t>
            </a:r>
            <a:r>
              <a:rPr lang="en-US" dirty="0"/>
              <a:t>a </a:t>
            </a:r>
            <a:r>
              <a:rPr lang="en-US" dirty="0" smtClean="0"/>
              <a:t>large right </a:t>
            </a:r>
            <a:r>
              <a:rPr lang="en-US" dirty="0"/>
              <a:t>column. </a:t>
            </a:r>
            <a:endParaRPr lang="en-US" dirty="0" smtClean="0"/>
          </a:p>
          <a:p>
            <a:endParaRPr lang="en-US" dirty="0" smtClean="0"/>
          </a:p>
          <a:p>
            <a:endParaRPr lang="en-US" dirty="0"/>
          </a:p>
        </p:txBody>
      </p:sp>
      <p:pic>
        <p:nvPicPr>
          <p:cNvPr id="4" name="Picture 3"/>
          <p:cNvPicPr>
            <a:picLocks noChangeAspect="1"/>
          </p:cNvPicPr>
          <p:nvPr/>
        </p:nvPicPr>
        <p:blipFill>
          <a:blip r:embed="rId2"/>
          <a:stretch>
            <a:fillRect/>
          </a:stretch>
        </p:blipFill>
        <p:spPr>
          <a:xfrm>
            <a:off x="3264162" y="3214718"/>
            <a:ext cx="5724636" cy="3131370"/>
          </a:xfrm>
          <a:prstGeom prst="rect">
            <a:avLst/>
          </a:prstGeom>
        </p:spPr>
      </p:pic>
    </p:spTree>
    <p:extLst>
      <p:ext uri="{BB962C8B-B14F-4D97-AF65-F5344CB8AC3E}">
        <p14:creationId xmlns:p14="http://schemas.microsoft.com/office/powerpoint/2010/main" val="26779757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Content Placeholder 2"/>
          <p:cNvSpPr>
            <a:spLocks noGrp="1"/>
          </p:cNvSpPr>
          <p:nvPr>
            <p:ph idx="1"/>
          </p:nvPr>
        </p:nvSpPr>
        <p:spPr>
          <a:xfrm>
            <a:off x="1034041" y="1845734"/>
            <a:ext cx="10121639" cy="3264651"/>
          </a:xfrm>
        </p:spPr>
        <p:txBody>
          <a:bodyPr>
            <a:normAutofit fontScale="92500" lnSpcReduction="20000"/>
          </a:bodyPr>
          <a:lstStyle/>
          <a:p>
            <a:pPr>
              <a:lnSpc>
                <a:spcPct val="150000"/>
              </a:lnSpc>
            </a:pPr>
            <a:r>
              <a:rPr lang="en-US" sz="2400" b="1" dirty="0"/>
              <a:t>Add UI controls to the </a:t>
            </a:r>
            <a:r>
              <a:rPr lang="en-US" sz="2400" b="1" dirty="0" smtClean="0"/>
              <a:t>picture viewer App:</a:t>
            </a:r>
          </a:p>
          <a:p>
            <a:pPr>
              <a:lnSpc>
                <a:spcPct val="160000"/>
              </a:lnSpc>
              <a:buFont typeface="Wingdings" panose="05000000000000000000" pitchFamily="2" charset="2"/>
              <a:buChar char="Ø"/>
            </a:pPr>
            <a:r>
              <a:rPr lang="en-US" sz="1800" dirty="0" smtClean="0"/>
              <a:t>Select </a:t>
            </a:r>
            <a:r>
              <a:rPr lang="en-US" sz="1800" dirty="0"/>
              <a:t>theTableLayoutPanel </a:t>
            </a:r>
            <a:r>
              <a:rPr lang="en-US" sz="1800" dirty="0" smtClean="0"/>
              <a:t>then go to Toolbox tab.</a:t>
            </a:r>
          </a:p>
          <a:p>
            <a:pPr>
              <a:lnSpc>
                <a:spcPct val="160000"/>
              </a:lnSpc>
              <a:buFont typeface="Wingdings" panose="05000000000000000000" pitchFamily="2" charset="2"/>
              <a:buChar char="Ø"/>
            </a:pPr>
            <a:r>
              <a:rPr lang="en-US" sz="1800" dirty="0"/>
              <a:t>Double-click PictureBox to add a PictureBox control to your </a:t>
            </a:r>
            <a:r>
              <a:rPr lang="en-US" sz="1800" dirty="0" smtClean="0"/>
              <a:t>form.</a:t>
            </a:r>
          </a:p>
          <a:p>
            <a:pPr>
              <a:lnSpc>
                <a:spcPct val="160000"/>
              </a:lnSpc>
              <a:buFont typeface="Wingdings" panose="05000000000000000000" pitchFamily="2" charset="2"/>
              <a:buChar char="Ø"/>
            </a:pPr>
            <a:r>
              <a:rPr lang="en-US" sz="1800" dirty="0" smtClean="0"/>
              <a:t>Choose the </a:t>
            </a:r>
            <a:r>
              <a:rPr lang="en-US" sz="1800" dirty="0"/>
              <a:t>new PictureBox control to select it</a:t>
            </a:r>
            <a:r>
              <a:rPr lang="en-US" sz="1800" dirty="0" smtClean="0"/>
              <a:t>, and </a:t>
            </a:r>
            <a:r>
              <a:rPr lang="en-US" sz="1800" dirty="0"/>
              <a:t>then select the </a:t>
            </a:r>
            <a:r>
              <a:rPr lang="en-US" sz="1800" dirty="0" smtClean="0"/>
              <a:t>black</a:t>
            </a:r>
          </a:p>
          <a:p>
            <a:pPr marL="0" indent="0">
              <a:lnSpc>
                <a:spcPct val="160000"/>
              </a:lnSpc>
              <a:buNone/>
            </a:pPr>
            <a:r>
              <a:rPr lang="en-US" sz="1800" dirty="0" smtClean="0"/>
              <a:t> </a:t>
            </a:r>
            <a:r>
              <a:rPr lang="en-US" sz="1800" dirty="0"/>
              <a:t>triangle on the new PictureBox control to display its </a:t>
            </a:r>
            <a:r>
              <a:rPr lang="en-US" sz="1800" dirty="0" smtClean="0"/>
              <a:t>task </a:t>
            </a:r>
            <a:r>
              <a:rPr lang="en-US" sz="1800" dirty="0"/>
              <a:t>list. </a:t>
            </a:r>
            <a:endParaRPr lang="en-US" sz="1800" dirty="0" smtClean="0"/>
          </a:p>
          <a:p>
            <a:pPr marL="0" indent="0">
              <a:lnSpc>
                <a:spcPct val="160000"/>
              </a:lnSpc>
              <a:buNone/>
            </a:pPr>
            <a:r>
              <a:rPr lang="en-US" sz="1800" dirty="0"/>
              <a:t>Select Dock in Parent Container, which sets the PictureBox Dock property to Fill</a:t>
            </a:r>
            <a:r>
              <a:rPr lang="en-US" sz="1800" dirty="0" smtClean="0"/>
              <a:t>.</a:t>
            </a:r>
          </a:p>
          <a:p>
            <a:pPr marL="0" indent="0">
              <a:lnSpc>
                <a:spcPct val="160000"/>
              </a:lnSpc>
              <a:buNone/>
            </a:pPr>
            <a:endParaRPr lang="en-US" sz="1800" b="1" dirty="0"/>
          </a:p>
        </p:txBody>
      </p:sp>
      <p:pic>
        <p:nvPicPr>
          <p:cNvPr id="5" name="Picture 4"/>
          <p:cNvPicPr>
            <a:picLocks noChangeAspect="1"/>
          </p:cNvPicPr>
          <p:nvPr/>
        </p:nvPicPr>
        <p:blipFill>
          <a:blip r:embed="rId2"/>
          <a:stretch>
            <a:fillRect/>
          </a:stretch>
        </p:blipFill>
        <p:spPr>
          <a:xfrm>
            <a:off x="8085077" y="3614870"/>
            <a:ext cx="3970866" cy="1889531"/>
          </a:xfrm>
          <a:prstGeom prst="rect">
            <a:avLst/>
          </a:prstGeom>
        </p:spPr>
      </p:pic>
    </p:spTree>
    <p:extLst>
      <p:ext uri="{BB962C8B-B14F-4D97-AF65-F5344CB8AC3E}">
        <p14:creationId xmlns:p14="http://schemas.microsoft.com/office/powerpoint/2010/main" val="30550260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Content Placeholder 2"/>
          <p:cNvSpPr>
            <a:spLocks noGrp="1"/>
          </p:cNvSpPr>
          <p:nvPr>
            <p:ph idx="1"/>
          </p:nvPr>
        </p:nvSpPr>
        <p:spPr>
          <a:xfrm>
            <a:off x="1097280" y="1845733"/>
            <a:ext cx="10058400" cy="4332875"/>
          </a:xfrm>
        </p:spPr>
        <p:txBody>
          <a:bodyPr>
            <a:normAutofit/>
          </a:bodyPr>
          <a:lstStyle/>
          <a:p>
            <a:pPr>
              <a:lnSpc>
                <a:spcPct val="150000"/>
              </a:lnSpc>
            </a:pPr>
            <a:r>
              <a:rPr lang="en-US" dirty="0"/>
              <a:t>In the Properties window for the PictureBox, set the ColumnSpan property to 2.The PictureBox now fills both columns. </a:t>
            </a:r>
            <a:endParaRPr lang="en-US" dirty="0" smtClean="0"/>
          </a:p>
          <a:p>
            <a:pPr>
              <a:lnSpc>
                <a:spcPct val="150000"/>
              </a:lnSpc>
            </a:pPr>
            <a:r>
              <a:rPr lang="en-US" dirty="0"/>
              <a:t>Set the </a:t>
            </a:r>
            <a:r>
              <a:rPr lang="en-US" b="1" dirty="0"/>
              <a:t>BorderStyle</a:t>
            </a:r>
            <a:r>
              <a:rPr lang="en-US" dirty="0"/>
              <a:t> property to Fixed3D</a:t>
            </a:r>
            <a:r>
              <a:rPr lang="en-US" dirty="0" smtClean="0"/>
              <a:t>.</a:t>
            </a:r>
          </a:p>
          <a:p>
            <a:pPr>
              <a:lnSpc>
                <a:spcPct val="150000"/>
              </a:lnSpc>
            </a:pPr>
            <a:r>
              <a:rPr lang="en-US" dirty="0" smtClean="0"/>
              <a:t>Select </a:t>
            </a:r>
            <a:r>
              <a:rPr lang="en-US" b="1" dirty="0" smtClean="0"/>
              <a:t>TableLayoutPanel. </a:t>
            </a:r>
            <a:r>
              <a:rPr lang="en-US" dirty="0" smtClean="0"/>
              <a:t>Go to </a:t>
            </a:r>
            <a:r>
              <a:rPr lang="en-US" b="1" dirty="0" smtClean="0"/>
              <a:t>Toolbox</a:t>
            </a:r>
            <a:r>
              <a:rPr lang="en-US" dirty="0" smtClean="0"/>
              <a:t> tab, </a:t>
            </a:r>
            <a:r>
              <a:rPr lang="en-US" dirty="0"/>
              <a:t>double-click the </a:t>
            </a:r>
            <a:r>
              <a:rPr lang="en-US" b="1" dirty="0"/>
              <a:t>CheckBox</a:t>
            </a:r>
            <a:r>
              <a:rPr lang="en-US" dirty="0"/>
              <a:t> item to add a new CheckBox control</a:t>
            </a:r>
            <a:r>
              <a:rPr lang="en-US" dirty="0" smtClean="0"/>
              <a:t>.</a:t>
            </a:r>
          </a:p>
          <a:p>
            <a:pPr>
              <a:lnSpc>
                <a:spcPct val="150000"/>
              </a:lnSpc>
            </a:pPr>
            <a:r>
              <a:rPr lang="en-US" dirty="0" smtClean="0"/>
              <a:t>Choose the Text </a:t>
            </a:r>
            <a:r>
              <a:rPr lang="en-US" dirty="0"/>
              <a:t>property and </a:t>
            </a:r>
            <a:r>
              <a:rPr lang="en-US" dirty="0" smtClean="0"/>
              <a:t>enter Stretch</a:t>
            </a:r>
            <a:r>
              <a:rPr lang="en-US" dirty="0"/>
              <a:t>. </a:t>
            </a:r>
            <a:endParaRPr lang="en-US" b="1" dirty="0"/>
          </a:p>
        </p:txBody>
      </p:sp>
      <p:pic>
        <p:nvPicPr>
          <p:cNvPr id="5" name="Picture 4"/>
          <p:cNvPicPr>
            <a:picLocks noChangeAspect="1"/>
          </p:cNvPicPr>
          <p:nvPr/>
        </p:nvPicPr>
        <p:blipFill>
          <a:blip r:embed="rId2"/>
          <a:stretch>
            <a:fillRect/>
          </a:stretch>
        </p:blipFill>
        <p:spPr>
          <a:xfrm>
            <a:off x="7627901" y="4260920"/>
            <a:ext cx="3527779" cy="1536120"/>
          </a:xfrm>
          <a:prstGeom prst="rect">
            <a:avLst/>
          </a:prstGeom>
        </p:spPr>
      </p:pic>
    </p:spTree>
    <p:extLst>
      <p:ext uri="{BB962C8B-B14F-4D97-AF65-F5344CB8AC3E}">
        <p14:creationId xmlns:p14="http://schemas.microsoft.com/office/powerpoint/2010/main" val="33437873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a:xfrm>
            <a:off x="1097280" y="1845734"/>
            <a:ext cx="10058400" cy="4452516"/>
          </a:xfrm>
        </p:spPr>
        <p:txBody>
          <a:bodyPr>
            <a:normAutofit fontScale="85000" lnSpcReduction="10000"/>
          </a:bodyPr>
          <a:lstStyle/>
          <a:p>
            <a:pPr>
              <a:lnSpc>
                <a:spcPct val="150000"/>
              </a:lnSpc>
            </a:pPr>
            <a:r>
              <a:rPr lang="en-US" sz="2400" b="1" dirty="0"/>
              <a:t>Add buttons in </a:t>
            </a:r>
            <a:r>
              <a:rPr lang="en-US" sz="2400" b="1" dirty="0" smtClean="0"/>
              <a:t>a layout panel.</a:t>
            </a:r>
          </a:p>
          <a:p>
            <a:pPr>
              <a:lnSpc>
                <a:spcPct val="150000"/>
              </a:lnSpc>
              <a:buFont typeface="Wingdings" panose="05000000000000000000" pitchFamily="2" charset="2"/>
              <a:buChar char="Ø"/>
            </a:pPr>
            <a:r>
              <a:rPr lang="en-US" sz="2400" dirty="0"/>
              <a:t>Select theTableLayoutPanel </a:t>
            </a:r>
            <a:r>
              <a:rPr lang="en-US" sz="2400" dirty="0" smtClean="0"/>
              <a:t>on the form. </a:t>
            </a:r>
            <a:r>
              <a:rPr lang="en-US" sz="2400" dirty="0"/>
              <a:t>Open </a:t>
            </a:r>
            <a:r>
              <a:rPr lang="en-US" sz="2400" dirty="0" smtClean="0"/>
              <a:t>the Toolbox</a:t>
            </a:r>
            <a:r>
              <a:rPr lang="en-US" sz="2400" dirty="0"/>
              <a:t>, </a:t>
            </a:r>
            <a:r>
              <a:rPr lang="en-US" sz="2400" dirty="0" smtClean="0"/>
              <a:t>Select Containers. Double-click </a:t>
            </a:r>
            <a:r>
              <a:rPr lang="en-US" sz="2400" dirty="0"/>
              <a:t>FlowLayoutPanel to add a new control to </a:t>
            </a:r>
            <a:r>
              <a:rPr lang="en-US" sz="2400" dirty="0" smtClean="0"/>
              <a:t>the last </a:t>
            </a:r>
            <a:r>
              <a:rPr lang="en-US" sz="2400" dirty="0"/>
              <a:t>cell </a:t>
            </a:r>
            <a:r>
              <a:rPr lang="en-US" sz="2400" dirty="0" smtClean="0"/>
              <a:t>of theTableLayoutPanel</a:t>
            </a:r>
            <a:r>
              <a:rPr lang="en-US" sz="2400" dirty="0"/>
              <a:t>. </a:t>
            </a:r>
            <a:endParaRPr lang="en-US" sz="2400" dirty="0" smtClean="0"/>
          </a:p>
          <a:p>
            <a:pPr>
              <a:lnSpc>
                <a:spcPct val="150000"/>
              </a:lnSpc>
              <a:buFont typeface="Wingdings" panose="05000000000000000000" pitchFamily="2" charset="2"/>
              <a:buChar char="Ø"/>
            </a:pPr>
            <a:r>
              <a:rPr lang="en-US" sz="2400" dirty="0"/>
              <a:t>Set </a:t>
            </a:r>
            <a:r>
              <a:rPr lang="en-US" sz="2400" dirty="0" smtClean="0"/>
              <a:t>the </a:t>
            </a:r>
            <a:r>
              <a:rPr lang="en-US" sz="2400" dirty="0" err="1" smtClean="0"/>
              <a:t>FlowLayoutPanel's</a:t>
            </a:r>
            <a:r>
              <a:rPr lang="en-US" sz="2400" dirty="0" smtClean="0"/>
              <a:t> </a:t>
            </a:r>
            <a:r>
              <a:rPr lang="en-US" sz="2400" b="1" dirty="0"/>
              <a:t>Dock</a:t>
            </a:r>
            <a:r>
              <a:rPr lang="en-US" sz="2400" dirty="0"/>
              <a:t> property to</a:t>
            </a:r>
            <a:r>
              <a:rPr lang="en-US" sz="2400" b="1" dirty="0"/>
              <a:t> Fill</a:t>
            </a:r>
            <a:r>
              <a:rPr lang="en-US" sz="2400" dirty="0"/>
              <a:t>. You can set this property by selecting the black triangle, then selecting Dock in parent container. </a:t>
            </a:r>
            <a:endParaRPr lang="en-US" sz="2400" dirty="0" smtClean="0"/>
          </a:p>
          <a:p>
            <a:pPr marL="0" indent="0">
              <a:lnSpc>
                <a:spcPct val="150000"/>
              </a:lnSpc>
              <a:buNone/>
            </a:pPr>
            <a:r>
              <a:rPr lang="en-US" sz="2400" dirty="0" smtClean="0"/>
              <a:t>A </a:t>
            </a:r>
            <a:r>
              <a:rPr lang="en-US" sz="2400" b="1" dirty="0"/>
              <a:t>FlowLayoutPanel </a:t>
            </a:r>
            <a:r>
              <a:rPr lang="en-US" sz="2400" dirty="0"/>
              <a:t>is a container </a:t>
            </a:r>
            <a:r>
              <a:rPr lang="en-US" sz="2400" dirty="0" smtClean="0"/>
              <a:t>that arranges </a:t>
            </a:r>
            <a:r>
              <a:rPr lang="en-US" sz="2400" dirty="0"/>
              <a:t>other controls in a row, </a:t>
            </a:r>
            <a:r>
              <a:rPr lang="en-US" sz="2400" dirty="0" smtClean="0"/>
              <a:t>one after </a:t>
            </a:r>
            <a:r>
              <a:rPr lang="en-US" sz="2400" dirty="0"/>
              <a:t>another</a:t>
            </a:r>
            <a:r>
              <a:rPr lang="en-US" sz="2400" dirty="0" smtClean="0"/>
              <a:t>.</a:t>
            </a:r>
          </a:p>
          <a:p>
            <a:pPr>
              <a:lnSpc>
                <a:spcPct val="150000"/>
              </a:lnSpc>
              <a:buFont typeface="Wingdings" panose="05000000000000000000" pitchFamily="2" charset="2"/>
              <a:buChar char="Ø"/>
            </a:pPr>
            <a:r>
              <a:rPr lang="en-US" sz="2400" dirty="0"/>
              <a:t>Select the new </a:t>
            </a:r>
            <a:r>
              <a:rPr lang="en-US" sz="2400" dirty="0" smtClean="0"/>
              <a:t>FlowLayoutPanel and open the Toolbox </a:t>
            </a:r>
            <a:r>
              <a:rPr lang="en-US" sz="2400" dirty="0"/>
              <a:t>and select Common Controls. </a:t>
            </a:r>
            <a:r>
              <a:rPr lang="en-US" sz="2400" dirty="0" smtClean="0"/>
              <a:t>Double-click </a:t>
            </a:r>
            <a:r>
              <a:rPr lang="en-US" sz="2400" dirty="0"/>
              <a:t>the Button item to add a button control called button1.  </a:t>
            </a:r>
            <a:endParaRPr lang="en-US" sz="2400" dirty="0" smtClean="0"/>
          </a:p>
          <a:p>
            <a:pPr marL="0" indent="0">
              <a:lnSpc>
                <a:spcPct val="150000"/>
              </a:lnSpc>
              <a:buNone/>
            </a:pPr>
            <a:endParaRPr lang="en-US" sz="2400" dirty="0" smtClean="0"/>
          </a:p>
          <a:p>
            <a:pPr>
              <a:lnSpc>
                <a:spcPct val="150000"/>
              </a:lnSpc>
            </a:pPr>
            <a:endParaRPr lang="en-US" sz="2400" b="1" dirty="0" smtClean="0"/>
          </a:p>
          <a:p>
            <a:pPr>
              <a:lnSpc>
                <a:spcPct val="150000"/>
              </a:lnSpc>
            </a:pPr>
            <a:endParaRPr lang="en-US" b="1" dirty="0"/>
          </a:p>
        </p:txBody>
      </p:sp>
    </p:spTree>
    <p:extLst>
      <p:ext uri="{BB962C8B-B14F-4D97-AF65-F5344CB8AC3E}">
        <p14:creationId xmlns:p14="http://schemas.microsoft.com/office/powerpoint/2010/main" val="5673951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a:xfrm>
            <a:off x="1097280" y="1845734"/>
            <a:ext cx="10058400" cy="4452516"/>
          </a:xfrm>
        </p:spPr>
        <p:txBody>
          <a:bodyPr>
            <a:normAutofit fontScale="85000" lnSpcReduction="10000"/>
          </a:bodyPr>
          <a:lstStyle/>
          <a:p>
            <a:pPr>
              <a:lnSpc>
                <a:spcPct val="150000"/>
              </a:lnSpc>
              <a:buFont typeface="Wingdings" panose="05000000000000000000" pitchFamily="2" charset="2"/>
              <a:buChar char="Ø"/>
            </a:pPr>
            <a:r>
              <a:rPr lang="en-US" sz="1900" dirty="0"/>
              <a:t>Double-click Button again to add another button</a:t>
            </a:r>
            <a:r>
              <a:rPr lang="en-US" sz="1900" dirty="0" smtClean="0"/>
              <a:t>. The IDE </a:t>
            </a:r>
            <a:r>
              <a:rPr lang="en-US" sz="1900" dirty="0"/>
              <a:t>calls the next one </a:t>
            </a:r>
            <a:r>
              <a:rPr lang="en-US" sz="1900" dirty="0" smtClean="0"/>
              <a:t>button2.</a:t>
            </a:r>
          </a:p>
          <a:p>
            <a:pPr>
              <a:lnSpc>
                <a:spcPct val="150000"/>
              </a:lnSpc>
              <a:buFont typeface="Wingdings" panose="05000000000000000000" pitchFamily="2" charset="2"/>
              <a:buChar char="Ø"/>
            </a:pPr>
            <a:r>
              <a:rPr lang="en-US" sz="1900" dirty="0"/>
              <a:t>Add two more buttons this </a:t>
            </a:r>
            <a:r>
              <a:rPr lang="en-US" sz="1900" dirty="0" smtClean="0"/>
              <a:t>way button3 and button4.</a:t>
            </a:r>
          </a:p>
          <a:p>
            <a:pPr>
              <a:lnSpc>
                <a:spcPct val="150000"/>
              </a:lnSpc>
              <a:buFont typeface="Wingdings" panose="05000000000000000000" pitchFamily="2" charset="2"/>
              <a:buChar char="Ø"/>
            </a:pPr>
            <a:r>
              <a:rPr lang="en-US" sz="1900" dirty="0" smtClean="0"/>
              <a:t>Select the </a:t>
            </a:r>
            <a:r>
              <a:rPr lang="en-US" sz="1900" b="1" dirty="0" smtClean="0"/>
              <a:t>first </a:t>
            </a:r>
            <a:r>
              <a:rPr lang="en-US" sz="1900" b="1" dirty="0"/>
              <a:t>button </a:t>
            </a:r>
            <a:r>
              <a:rPr lang="en-US" sz="1900" dirty="0"/>
              <a:t>and set its</a:t>
            </a:r>
            <a:r>
              <a:rPr lang="en-US" sz="1900" b="1" dirty="0"/>
              <a:t> Text </a:t>
            </a:r>
            <a:r>
              <a:rPr lang="en-US" sz="1900" dirty="0"/>
              <a:t>property to Show a </a:t>
            </a:r>
            <a:r>
              <a:rPr lang="en-US" sz="1900" dirty="0" smtClean="0"/>
              <a:t>picture.</a:t>
            </a:r>
          </a:p>
          <a:p>
            <a:pPr>
              <a:lnSpc>
                <a:spcPct val="150000"/>
              </a:lnSpc>
              <a:buFont typeface="Wingdings" panose="05000000000000000000" pitchFamily="2" charset="2"/>
              <a:buChar char="Ø"/>
            </a:pPr>
            <a:r>
              <a:rPr lang="en-US" sz="1900" dirty="0" smtClean="0"/>
              <a:t>Set the </a:t>
            </a:r>
            <a:r>
              <a:rPr lang="en-US" sz="1900" b="1" dirty="0" smtClean="0"/>
              <a:t>Text</a:t>
            </a:r>
            <a:r>
              <a:rPr lang="en-US" sz="1900" dirty="0" smtClean="0"/>
              <a:t> </a:t>
            </a:r>
            <a:r>
              <a:rPr lang="en-US" sz="1900" dirty="0"/>
              <a:t>properties of the next three buttons to Clear the </a:t>
            </a:r>
            <a:r>
              <a:rPr lang="en-US" sz="1900" dirty="0" smtClean="0"/>
              <a:t>picture, Set </a:t>
            </a:r>
            <a:r>
              <a:rPr lang="en-US" sz="1900" dirty="0"/>
              <a:t>the background color</a:t>
            </a:r>
            <a:r>
              <a:rPr lang="en-US" sz="1900" dirty="0" smtClean="0"/>
              <a:t>, and </a:t>
            </a:r>
            <a:r>
              <a:rPr lang="en-US" sz="1900" dirty="0"/>
              <a:t>Close</a:t>
            </a:r>
            <a:r>
              <a:rPr lang="en-US" sz="1900" dirty="0" smtClean="0"/>
              <a:t>.</a:t>
            </a:r>
          </a:p>
          <a:p>
            <a:pPr marL="0" indent="0">
              <a:lnSpc>
                <a:spcPct val="150000"/>
              </a:lnSpc>
              <a:buNone/>
            </a:pPr>
            <a:r>
              <a:rPr lang="en-US" sz="1900" dirty="0"/>
              <a:t> </a:t>
            </a:r>
            <a:r>
              <a:rPr lang="en-US" sz="1900" dirty="0" smtClean="0"/>
              <a:t>and Set </a:t>
            </a:r>
            <a:r>
              <a:rPr lang="en-US" sz="1900" b="1" dirty="0" smtClean="0"/>
              <a:t>Name</a:t>
            </a:r>
            <a:r>
              <a:rPr lang="en-US" sz="1900" dirty="0" smtClean="0"/>
              <a:t> property to all of the buttons </a:t>
            </a:r>
            <a:r>
              <a:rPr lang="en-US" sz="1900" dirty="0" err="1" smtClean="0"/>
              <a:t>closeButton</a:t>
            </a:r>
            <a:r>
              <a:rPr lang="en-US" sz="1900" dirty="0"/>
              <a:t>, </a:t>
            </a:r>
            <a:r>
              <a:rPr lang="en-US" sz="1900" dirty="0" err="1" smtClean="0"/>
              <a:t>backgroundButton,clearButton,and</a:t>
            </a:r>
            <a:r>
              <a:rPr lang="en-US" sz="1900" dirty="0" smtClean="0"/>
              <a:t> </a:t>
            </a:r>
            <a:r>
              <a:rPr lang="en-US" sz="1900" dirty="0" err="1"/>
              <a:t>showButton</a:t>
            </a:r>
            <a:r>
              <a:rPr lang="en-US" sz="1900" dirty="0"/>
              <a:t>.</a:t>
            </a:r>
            <a:endParaRPr lang="en-US" sz="1900" dirty="0" smtClean="0"/>
          </a:p>
          <a:p>
            <a:pPr>
              <a:lnSpc>
                <a:spcPct val="150000"/>
              </a:lnSpc>
              <a:buFont typeface="Wingdings" panose="05000000000000000000" pitchFamily="2" charset="2"/>
              <a:buChar char="Ø"/>
            </a:pPr>
            <a:r>
              <a:rPr lang="en-US" sz="1900" dirty="0"/>
              <a:t>To </a:t>
            </a:r>
            <a:r>
              <a:rPr lang="en-US" sz="1900" dirty="0" smtClean="0"/>
              <a:t>size the </a:t>
            </a:r>
            <a:r>
              <a:rPr lang="en-US" sz="1900" dirty="0"/>
              <a:t>buttons and </a:t>
            </a:r>
            <a:r>
              <a:rPr lang="en-US" sz="1900" dirty="0" smtClean="0"/>
              <a:t>arrange them</a:t>
            </a:r>
            <a:r>
              <a:rPr lang="en-US" sz="1900" dirty="0"/>
              <a:t>, select </a:t>
            </a:r>
            <a:r>
              <a:rPr lang="en-US" sz="1900" dirty="0" smtClean="0"/>
              <a:t>the FlowLayoutPanel. Set the FlowDirection </a:t>
            </a:r>
            <a:r>
              <a:rPr lang="en-US" sz="1900" dirty="0"/>
              <a:t>property to RightToLeft. </a:t>
            </a:r>
            <a:endParaRPr lang="en-US" sz="1900" dirty="0" smtClean="0"/>
          </a:p>
          <a:p>
            <a:pPr>
              <a:lnSpc>
                <a:spcPct val="150000"/>
              </a:lnSpc>
              <a:buFont typeface="Wingdings" panose="05000000000000000000" pitchFamily="2" charset="2"/>
              <a:buChar char="Ø"/>
            </a:pPr>
            <a:r>
              <a:rPr lang="en-US" sz="1900" dirty="0" smtClean="0"/>
              <a:t>Choose the </a:t>
            </a:r>
            <a:r>
              <a:rPr lang="en-US" sz="1900" dirty="0"/>
              <a:t>Close button to select it</a:t>
            </a:r>
            <a:r>
              <a:rPr lang="en-US" sz="1900" dirty="0" smtClean="0"/>
              <a:t>. Then</a:t>
            </a:r>
            <a:r>
              <a:rPr lang="en-US" sz="1900" dirty="0"/>
              <a:t>, to </a:t>
            </a:r>
            <a:r>
              <a:rPr lang="en-US" sz="1900" dirty="0" smtClean="0"/>
              <a:t>choose the rest </a:t>
            </a:r>
            <a:r>
              <a:rPr lang="en-US" sz="1900" dirty="0"/>
              <a:t>of the buttons at </a:t>
            </a:r>
            <a:r>
              <a:rPr lang="en-US" sz="1900" dirty="0" smtClean="0"/>
              <a:t>the </a:t>
            </a:r>
            <a:r>
              <a:rPr lang="en-US" sz="1900" dirty="0" err="1" smtClean="0"/>
              <a:t>sametime</a:t>
            </a:r>
            <a:r>
              <a:rPr lang="en-US" sz="1900" dirty="0"/>
              <a:t>, press and hold the Ctrl key and </a:t>
            </a:r>
            <a:r>
              <a:rPr lang="en-US" sz="1900" dirty="0" smtClean="0"/>
              <a:t>choose them</a:t>
            </a:r>
            <a:r>
              <a:rPr lang="en-US" sz="1900" dirty="0"/>
              <a:t>, too. 10. In the Properties window, set the AutoSize property to True</a:t>
            </a:r>
            <a:r>
              <a:rPr lang="en-US" sz="1900" dirty="0" smtClean="0"/>
              <a:t>. The </a:t>
            </a:r>
            <a:r>
              <a:rPr lang="en-US" sz="1900" dirty="0"/>
              <a:t>buttons </a:t>
            </a:r>
            <a:r>
              <a:rPr lang="en-US" sz="1900" dirty="0" smtClean="0"/>
              <a:t>resize to </a:t>
            </a:r>
            <a:r>
              <a:rPr lang="en-US" sz="1900" dirty="0"/>
              <a:t>fit their text.</a:t>
            </a:r>
            <a:endParaRPr lang="en-US" sz="1900" dirty="0" smtClean="0"/>
          </a:p>
          <a:p>
            <a:pPr>
              <a:lnSpc>
                <a:spcPct val="150000"/>
              </a:lnSpc>
            </a:pPr>
            <a:endParaRPr lang="en-US" dirty="0" smtClean="0"/>
          </a:p>
          <a:p>
            <a:pPr>
              <a:lnSpc>
                <a:spcPct val="150000"/>
              </a:lnSpc>
            </a:pPr>
            <a:endParaRPr lang="en-US" sz="2400" dirty="0" smtClean="0"/>
          </a:p>
          <a:p>
            <a:pPr>
              <a:lnSpc>
                <a:spcPct val="150000"/>
              </a:lnSpc>
            </a:pPr>
            <a:endParaRPr lang="en-US" sz="2400" b="1" dirty="0" smtClean="0"/>
          </a:p>
          <a:p>
            <a:pPr>
              <a:lnSpc>
                <a:spcPct val="150000"/>
              </a:lnSpc>
            </a:pPr>
            <a:endParaRPr lang="en-US" b="1" dirty="0"/>
          </a:p>
        </p:txBody>
      </p:sp>
      <p:pic>
        <p:nvPicPr>
          <p:cNvPr id="4" name="Picture 3"/>
          <p:cNvPicPr>
            <a:picLocks noChangeAspect="1"/>
          </p:cNvPicPr>
          <p:nvPr/>
        </p:nvPicPr>
        <p:blipFill>
          <a:blip r:embed="rId2"/>
          <a:stretch>
            <a:fillRect/>
          </a:stretch>
        </p:blipFill>
        <p:spPr>
          <a:xfrm>
            <a:off x="1761961" y="5696278"/>
            <a:ext cx="9129551" cy="731583"/>
          </a:xfrm>
          <a:prstGeom prst="rect">
            <a:avLst/>
          </a:prstGeom>
        </p:spPr>
      </p:pic>
    </p:spTree>
    <p:extLst>
      <p:ext uri="{BB962C8B-B14F-4D97-AF65-F5344CB8AC3E}">
        <p14:creationId xmlns:p14="http://schemas.microsoft.com/office/powerpoint/2010/main" val="2939885638"/>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1394</TotalTime>
  <Words>5822</Words>
  <Application>Microsoft Office PowerPoint</Application>
  <PresentationFormat>Widescreen</PresentationFormat>
  <Paragraphs>774</Paragraphs>
  <Slides>109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109</vt:i4>
      </vt:variant>
    </vt:vector>
  </HeadingPairs>
  <TitlesOfParts>
    <vt:vector size="119" baseType="lpstr">
      <vt:lpstr>Arial</vt:lpstr>
      <vt:lpstr>Calibri</vt:lpstr>
      <vt:lpstr>Calibri (Body)</vt:lpstr>
      <vt:lpstr>Calibri Light</vt:lpstr>
      <vt:lpstr>Courier New</vt:lpstr>
      <vt:lpstr>Tahoma</vt:lpstr>
      <vt:lpstr>Times New Roman</vt:lpstr>
      <vt:lpstr>Verdana</vt:lpstr>
      <vt:lpstr>Wingdings</vt:lpstr>
      <vt:lpstr>Retrospect</vt:lpstr>
      <vt:lpstr>Window Form Application</vt:lpstr>
      <vt:lpstr>Outlines</vt:lpstr>
      <vt:lpstr>Introduction</vt:lpstr>
      <vt:lpstr>Continue..</vt:lpstr>
      <vt:lpstr>Continue..</vt:lpstr>
      <vt:lpstr>Create a Window Form app</vt:lpstr>
      <vt:lpstr>Main Components</vt:lpstr>
      <vt:lpstr>Main Components</vt:lpstr>
      <vt:lpstr>Continue..</vt:lpstr>
      <vt:lpstr>PowerPoint Presentation</vt:lpstr>
      <vt:lpstr>PowerPoint Presentation</vt:lpstr>
      <vt:lpstr>Working with visual Studio:</vt:lpstr>
      <vt:lpstr>Imp Window Form Properties</vt:lpstr>
      <vt:lpstr>Imp Window Form Properties</vt:lpstr>
      <vt:lpstr>Window Form Controls:</vt:lpstr>
      <vt:lpstr>Window Form Controls:</vt:lpstr>
      <vt:lpstr>Window Form Controls:</vt:lpstr>
      <vt:lpstr>Window Form Controls:</vt:lpstr>
      <vt:lpstr>Window Form Controls:</vt:lpstr>
      <vt:lpstr>Window Form Controls:</vt:lpstr>
      <vt:lpstr>Window Form Controls:</vt:lpstr>
      <vt:lpstr>Window Form Controls:</vt:lpstr>
      <vt:lpstr>Window Form Controls:</vt:lpstr>
      <vt:lpstr>Window Form Controls:</vt:lpstr>
      <vt:lpstr>Window Form Controls:</vt:lpstr>
      <vt:lpstr>Window Form Controls:</vt:lpstr>
      <vt:lpstr>Continue..</vt:lpstr>
      <vt:lpstr>Continue..</vt:lpstr>
      <vt:lpstr>Continue…</vt:lpstr>
      <vt:lpstr>PowerPoint Presentation</vt:lpstr>
      <vt:lpstr>Common Properties of Form Controls</vt:lpstr>
      <vt:lpstr>Common Properties of Form Controls</vt:lpstr>
      <vt:lpstr>Important point of Button Control:</vt:lpstr>
      <vt:lpstr>The Anatomy of a Form</vt:lpstr>
      <vt:lpstr>PowerPoint Presentation</vt:lpstr>
      <vt:lpstr>PowerPoint Presentation</vt:lpstr>
      <vt:lpstr>Core Properties of the Control Type</vt:lpstr>
      <vt:lpstr>Window Form Events</vt:lpstr>
      <vt:lpstr>Window Form Events</vt:lpstr>
      <vt:lpstr>Window Form Important Events</vt:lpstr>
      <vt:lpstr>Window Form Important Events</vt:lpstr>
      <vt:lpstr>Window Form Methods</vt:lpstr>
      <vt:lpstr>Event Handling in Window Form</vt:lpstr>
      <vt:lpstr>Event Handling in Window Form</vt:lpstr>
      <vt:lpstr>Event Handling in Window Form</vt:lpstr>
      <vt:lpstr>PowerPoint Presentation</vt:lpstr>
      <vt:lpstr>PowerPoint Presentation</vt:lpstr>
      <vt:lpstr>PowerPoint Presentation</vt:lpstr>
      <vt:lpstr>The System.EventHandler Delegate</vt:lpstr>
      <vt:lpstr>PowerPoint Presentation</vt:lpstr>
      <vt:lpstr>Form Events Example:</vt:lpstr>
      <vt:lpstr>Break Mode:</vt:lpstr>
      <vt:lpstr>Abstraction:</vt:lpstr>
      <vt:lpstr>Basic Controls </vt:lpstr>
      <vt:lpstr>Basic Controls (Mostly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Timer</vt:lpstr>
      <vt:lpstr>Make a counter App:</vt:lpstr>
      <vt:lpstr>PowerPoint Presentation</vt:lpstr>
      <vt:lpstr>PowerPoint Presentation</vt:lpstr>
      <vt:lpstr>Counter App</vt:lpstr>
      <vt:lpstr>Counter App</vt:lpstr>
      <vt:lpstr>Counter App</vt:lpstr>
      <vt:lpstr>Project 2: A Todo App</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Picture viewer Windows Forms app Project</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Continue..</vt:lpstr>
      <vt:lpstr>Class Task: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 Form Application</dc:title>
  <dc:creator>Windows User</dc:creator>
  <cp:lastModifiedBy>Windows User</cp:lastModifiedBy>
  <cp:revision>363</cp:revision>
  <dcterms:created xsi:type="dcterms:W3CDTF">2022-04-08T14:25:41Z</dcterms:created>
  <dcterms:modified xsi:type="dcterms:W3CDTF">2022-05-26T17:36:21Z</dcterms:modified>
</cp:coreProperties>
</file>